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2" r:id="rId13"/>
    <p:sldId id="281" r:id="rId14"/>
    <p:sldId id="28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6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4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8733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583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781187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800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289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2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766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384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29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006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93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7205C53-B586-4B06-9721-5816DBAC6447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532358-C4F6-40DD-9302-E0DCD455309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62724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2.pn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.pn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18" Type="http://schemas.openxmlformats.org/officeDocument/2006/relationships/image" Target="../media/image39.jpeg"/><Relationship Id="rId3" Type="http://schemas.openxmlformats.org/officeDocument/2006/relationships/image" Target="../media/image2.pn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image" Target="../media/image1.png"/><Relationship Id="rId16" Type="http://schemas.openxmlformats.org/officeDocument/2006/relationships/image" Target="../media/image37.png"/><Relationship Id="rId20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png"/><Relationship Id="rId10" Type="http://schemas.openxmlformats.org/officeDocument/2006/relationships/image" Target="../media/image31.jpeg"/><Relationship Id="rId19" Type="http://schemas.openxmlformats.org/officeDocument/2006/relationships/image" Target="../media/image40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jpeg"/><Relationship Id="rId18" Type="http://schemas.openxmlformats.org/officeDocument/2006/relationships/image" Target="../media/image56.jpeg"/><Relationship Id="rId3" Type="http://schemas.openxmlformats.org/officeDocument/2006/relationships/image" Target="../media/image2.pn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17" Type="http://schemas.openxmlformats.org/officeDocument/2006/relationships/image" Target="../media/image55.jpeg"/><Relationship Id="rId2" Type="http://schemas.openxmlformats.org/officeDocument/2006/relationships/image" Target="../media/image1.png"/><Relationship Id="rId16" Type="http://schemas.openxmlformats.org/officeDocument/2006/relationships/image" Target="../media/image5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43.jpeg"/><Relationship Id="rId15" Type="http://schemas.openxmlformats.org/officeDocument/2006/relationships/image" Target="../media/image53.jpe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6.jpeg"/><Relationship Id="rId3" Type="http://schemas.openxmlformats.org/officeDocument/2006/relationships/image" Target="../media/image2.png"/><Relationship Id="rId7" Type="http://schemas.openxmlformats.org/officeDocument/2006/relationships/image" Target="../media/image60.jpeg"/><Relationship Id="rId12" Type="http://schemas.openxmlformats.org/officeDocument/2006/relationships/image" Target="../media/image6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5" Type="http://schemas.openxmlformats.org/officeDocument/2006/relationships/image" Target="../media/image68.jpeg"/><Relationship Id="rId10" Type="http://schemas.openxmlformats.org/officeDocument/2006/relationships/image" Target="../media/image63.jpeg"/><Relationship Id="rId4" Type="http://schemas.openxmlformats.org/officeDocument/2006/relationships/image" Target="../media/image57.jpeg"/><Relationship Id="rId9" Type="http://schemas.openxmlformats.org/officeDocument/2006/relationships/image" Target="../media/image62.jpeg"/><Relationship Id="rId14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78.jpeg"/><Relationship Id="rId18" Type="http://schemas.openxmlformats.org/officeDocument/2006/relationships/image" Target="../media/image83.jpeg"/><Relationship Id="rId3" Type="http://schemas.openxmlformats.org/officeDocument/2006/relationships/image" Target="../media/image2.png"/><Relationship Id="rId7" Type="http://schemas.openxmlformats.org/officeDocument/2006/relationships/image" Target="../media/image72.jpeg"/><Relationship Id="rId12" Type="http://schemas.openxmlformats.org/officeDocument/2006/relationships/image" Target="../media/image77.jpeg"/><Relationship Id="rId17" Type="http://schemas.openxmlformats.org/officeDocument/2006/relationships/image" Target="../media/image82.jpeg"/><Relationship Id="rId2" Type="http://schemas.openxmlformats.org/officeDocument/2006/relationships/image" Target="../media/image1.png"/><Relationship Id="rId16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jpeg"/><Relationship Id="rId15" Type="http://schemas.openxmlformats.org/officeDocument/2006/relationships/image" Target="../media/image8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Relationship Id="rId14" Type="http://schemas.openxmlformats.org/officeDocument/2006/relationships/image" Target="../media/image7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openxmlformats.org/officeDocument/2006/relationships/image" Target="../media/image93.jpeg"/><Relationship Id="rId18" Type="http://schemas.openxmlformats.org/officeDocument/2006/relationships/image" Target="../media/image98.jpeg"/><Relationship Id="rId26" Type="http://schemas.openxmlformats.org/officeDocument/2006/relationships/image" Target="../media/image106.jpeg"/><Relationship Id="rId3" Type="http://schemas.openxmlformats.org/officeDocument/2006/relationships/image" Target="../media/image2.png"/><Relationship Id="rId21" Type="http://schemas.openxmlformats.org/officeDocument/2006/relationships/image" Target="../media/image101.jpeg"/><Relationship Id="rId7" Type="http://schemas.openxmlformats.org/officeDocument/2006/relationships/image" Target="../media/image87.jpeg"/><Relationship Id="rId12" Type="http://schemas.openxmlformats.org/officeDocument/2006/relationships/image" Target="../media/image92.jpeg"/><Relationship Id="rId17" Type="http://schemas.openxmlformats.org/officeDocument/2006/relationships/image" Target="../media/image97.jpeg"/><Relationship Id="rId25" Type="http://schemas.openxmlformats.org/officeDocument/2006/relationships/image" Target="../media/image105.jpeg"/><Relationship Id="rId2" Type="http://schemas.openxmlformats.org/officeDocument/2006/relationships/image" Target="../media/image1.png"/><Relationship Id="rId16" Type="http://schemas.openxmlformats.org/officeDocument/2006/relationships/image" Target="../media/image96.jpeg"/><Relationship Id="rId20" Type="http://schemas.openxmlformats.org/officeDocument/2006/relationships/image" Target="../media/image100.jpeg"/><Relationship Id="rId29" Type="http://schemas.openxmlformats.org/officeDocument/2006/relationships/image" Target="../media/image10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jpeg"/><Relationship Id="rId11" Type="http://schemas.openxmlformats.org/officeDocument/2006/relationships/image" Target="../media/image91.jpeg"/><Relationship Id="rId24" Type="http://schemas.openxmlformats.org/officeDocument/2006/relationships/image" Target="../media/image104.jpeg"/><Relationship Id="rId5" Type="http://schemas.openxmlformats.org/officeDocument/2006/relationships/image" Target="../media/image85.jpeg"/><Relationship Id="rId15" Type="http://schemas.openxmlformats.org/officeDocument/2006/relationships/image" Target="../media/image95.jpeg"/><Relationship Id="rId23" Type="http://schemas.openxmlformats.org/officeDocument/2006/relationships/image" Target="../media/image103.jpeg"/><Relationship Id="rId28" Type="http://schemas.openxmlformats.org/officeDocument/2006/relationships/image" Target="../media/image108.jpeg"/><Relationship Id="rId10" Type="http://schemas.openxmlformats.org/officeDocument/2006/relationships/image" Target="../media/image90.jpeg"/><Relationship Id="rId19" Type="http://schemas.openxmlformats.org/officeDocument/2006/relationships/image" Target="../media/image99.jpeg"/><Relationship Id="rId31" Type="http://schemas.openxmlformats.org/officeDocument/2006/relationships/image" Target="../media/image111.jpeg"/><Relationship Id="rId4" Type="http://schemas.openxmlformats.org/officeDocument/2006/relationships/image" Target="../media/image84.jpeg"/><Relationship Id="rId9" Type="http://schemas.openxmlformats.org/officeDocument/2006/relationships/image" Target="../media/image89.jpeg"/><Relationship Id="rId14" Type="http://schemas.openxmlformats.org/officeDocument/2006/relationships/image" Target="../media/image94.jpeg"/><Relationship Id="rId22" Type="http://schemas.openxmlformats.org/officeDocument/2006/relationships/image" Target="../media/image102.jpeg"/><Relationship Id="rId27" Type="http://schemas.openxmlformats.org/officeDocument/2006/relationships/image" Target="../media/image107.jpeg"/><Relationship Id="rId30" Type="http://schemas.openxmlformats.org/officeDocument/2006/relationships/image" Target="../media/image1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2459" y="2050539"/>
            <a:ext cx="10178322" cy="12755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развитием патриотического воспитания в становлении личности обучающихся ОО в современных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89414" y="323166"/>
            <a:ext cx="7185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МАПС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августовский педагогический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620793" y="5421511"/>
            <a:ext cx="9744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Старкова Оксана Олеговна – директор МБОУ Усть-Ярульская СОШ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с. Ирбейское, 2025г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1" y="99751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05" y="3423106"/>
            <a:ext cx="2481072" cy="16525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688" y="3423106"/>
            <a:ext cx="2344464" cy="16505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219" y="3423106"/>
            <a:ext cx="1959120" cy="16505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163" y="3423106"/>
            <a:ext cx="2481045" cy="165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9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4079" y="534785"/>
            <a:ext cx="7233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1" y="99751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74" y="1987571"/>
            <a:ext cx="3839626" cy="259558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142228" y="1946331"/>
            <a:ext cx="6096000" cy="27596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"Для России высокие идеалы патриотизма имеют особую ценность, на них основана непобедимая сила духа нашего народа, которая не раз удивляла и восхищала весь мир. Чувство патриотизма — важнейшая часть общенациональной культуры, стержень нашей генетической памяти. Эти традиции всегда вдохновляли на благородные поступки, на настоящие прорывы, на создание подлинных творческих шедевров"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316504" y="5063303"/>
            <a:ext cx="2911368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Президент РФ В.В. Путин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61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4079" y="534785"/>
            <a:ext cx="7233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1" y="99751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909583" y="496894"/>
            <a:ext cx="6667501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человека-патриота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670" y="1419434"/>
            <a:ext cx="9744075" cy="46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4079" y="534785"/>
            <a:ext cx="7233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Цели и задачи патриотического воспитания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1" y="99751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670" y="1280851"/>
            <a:ext cx="9953625" cy="554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3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4079" y="534785"/>
            <a:ext cx="7233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Структура патриотического воспитания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671" y="99751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4542" y="1280851"/>
            <a:ext cx="8677275" cy="562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95549" y="534785"/>
            <a:ext cx="7400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патриотического воспитания МБОУ Усть-Ярульская СОШ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667" y="128901"/>
            <a:ext cx="1161088" cy="11723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254" y="89542"/>
            <a:ext cx="1300739" cy="10344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762" y="992103"/>
            <a:ext cx="8318139" cy="573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6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18227" y="149183"/>
            <a:ext cx="5443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 направление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282" y="122545"/>
            <a:ext cx="1169743" cy="11811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007141" y="3813556"/>
            <a:ext cx="1745017" cy="5531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Литературные гостиные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2" descr="blob:https://web.whatsapp.com/7f89b1e1-de13-4121-ab57-e69c41155e2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10" y="2188008"/>
            <a:ext cx="1986170" cy="148962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891" y="496697"/>
            <a:ext cx="1960815" cy="1470610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8028296" y="6131624"/>
            <a:ext cx="2670539" cy="5531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церковью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985" y="4304891"/>
            <a:ext cx="1293395" cy="17245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27" y="4582303"/>
            <a:ext cx="1860884" cy="139566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471" y="2216315"/>
            <a:ext cx="1946182" cy="1461321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2285608" y="6083798"/>
            <a:ext cx="2314482" cy="5531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Мастер-классы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197037" y="3751742"/>
            <a:ext cx="2314482" cy="5531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чтецов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549054" y="3361385"/>
            <a:ext cx="2314482" cy="553149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Инсценированная военная песня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620" y="1713601"/>
            <a:ext cx="1942683" cy="145701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10" y="4601822"/>
            <a:ext cx="1824348" cy="1370486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059" y="1713601"/>
            <a:ext cx="2419386" cy="14662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254" y="4601822"/>
            <a:ext cx="1858948" cy="139566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637" y="4582303"/>
            <a:ext cx="1819775" cy="1364831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799" y="4090131"/>
            <a:ext cx="1411633" cy="1882177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20" y="705358"/>
            <a:ext cx="1876544" cy="14088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208" y="966033"/>
            <a:ext cx="1832962" cy="244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21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95549" y="534785"/>
            <a:ext cx="7400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Историко-краеведческое направление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647" y="99751"/>
            <a:ext cx="1121767" cy="11326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99751"/>
            <a:ext cx="1485146" cy="1181100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37773" y="3896494"/>
            <a:ext cx="1644161" cy="519701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Музейные уроки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797367" y="3932921"/>
            <a:ext cx="1644161" cy="50424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Уроки мужества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26697" y="6240303"/>
            <a:ext cx="1938627" cy="50891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Краеведение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04" y="1371268"/>
            <a:ext cx="2136560" cy="120432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787" y="2675688"/>
            <a:ext cx="2111044" cy="118993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89" y="2624402"/>
            <a:ext cx="1560178" cy="117013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68" y="2607609"/>
            <a:ext cx="1587316" cy="119048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468" y="1314666"/>
            <a:ext cx="1587316" cy="11914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52" y="1354728"/>
            <a:ext cx="1531222" cy="114841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880" y="1217467"/>
            <a:ext cx="1660135" cy="124510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367" y="2549469"/>
            <a:ext cx="1680648" cy="126253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34" y="2616363"/>
            <a:ext cx="1574571" cy="11822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307" y="2568672"/>
            <a:ext cx="1672454" cy="125434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307" y="1181510"/>
            <a:ext cx="1705478" cy="1280441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t="19609" b="31641"/>
          <a:stretch/>
        </p:blipFill>
        <p:spPr bwMode="auto">
          <a:xfrm>
            <a:off x="931103" y="4595806"/>
            <a:ext cx="2007653" cy="15693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5" name="Рисунок 24"/>
          <p:cNvPicPr/>
          <p:nvPr/>
        </p:nvPicPr>
        <p:blipFill rotWithShape="1">
          <a:blip r:embed="rId16"/>
          <a:srcRect l="10550" r="14058"/>
          <a:stretch/>
        </p:blipFill>
        <p:spPr bwMode="auto">
          <a:xfrm>
            <a:off x="3038058" y="4595806"/>
            <a:ext cx="1885738" cy="1569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AutoShape 4" descr="blob:https://web.whatsapp.com/7433c602-3b64-4a21-8ff4-a7fea981f6f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465" y="4593092"/>
            <a:ext cx="2099712" cy="15747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571" y="1295425"/>
            <a:ext cx="1609295" cy="12069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081" y="4576825"/>
            <a:ext cx="2117783" cy="15883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143" y="4559874"/>
            <a:ext cx="2140385" cy="1605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5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29961" y="534785"/>
            <a:ext cx="757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 и героико-патриотическое направление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03" y="69051"/>
            <a:ext cx="1131234" cy="11422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7254" y="100200"/>
            <a:ext cx="1408962" cy="1120513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02730" y="1259043"/>
            <a:ext cx="1860413" cy="49500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Разговор о важном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2730" y="1821498"/>
            <a:ext cx="1860413" cy="45496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стречи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02729" y="2375278"/>
            <a:ext cx="1860413" cy="49563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Экспозиции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/>
          <p:nvPr/>
        </p:nvPicPr>
        <p:blipFill>
          <a:blip r:embed="rId4"/>
          <a:stretch>
            <a:fillRect/>
          </a:stretch>
        </p:blipFill>
        <p:spPr>
          <a:xfrm>
            <a:off x="10517059" y="2885871"/>
            <a:ext cx="1317717" cy="189983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31" y="4977034"/>
            <a:ext cx="2031363" cy="152352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15" y="4977034"/>
            <a:ext cx="2029022" cy="152352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074" y="3107448"/>
            <a:ext cx="2047979" cy="153598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907557" y="1280850"/>
            <a:ext cx="2212154" cy="147049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392" y="2885871"/>
            <a:ext cx="1383017" cy="184402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61" y="3092378"/>
            <a:ext cx="2090776" cy="156808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461" y="4977034"/>
            <a:ext cx="2029022" cy="152352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09" y="2908414"/>
            <a:ext cx="1364809" cy="181974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17" y="1280850"/>
            <a:ext cx="1971500" cy="148016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15885" y="1280851"/>
            <a:ext cx="2004798" cy="150359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29" y="3102807"/>
            <a:ext cx="2039208" cy="151273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145" y="4988560"/>
            <a:ext cx="2015995" cy="1511996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17" y="4977035"/>
            <a:ext cx="2031361" cy="152352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417" y="1296022"/>
            <a:ext cx="1995832" cy="149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4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95549" y="534785"/>
            <a:ext cx="7400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Социально-патриотическое направление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1412" y="62169"/>
            <a:ext cx="936143" cy="945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90" y="67430"/>
            <a:ext cx="1485146" cy="1181100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34506" y="1917503"/>
            <a:ext cx="1637154" cy="55827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Социально-значимые дела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44962" y="3455393"/>
            <a:ext cx="1644161" cy="76266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акциях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94831" y="5454203"/>
            <a:ext cx="1716505" cy="4912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Волонтерство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342" y="1213544"/>
            <a:ext cx="2105792" cy="157934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81" y="4863082"/>
            <a:ext cx="2301449" cy="172608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574" y="1213544"/>
            <a:ext cx="2098993" cy="157588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1541" y="4694580"/>
            <a:ext cx="1543824" cy="205843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689" y="2943996"/>
            <a:ext cx="2246042" cy="16845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513" y="2943996"/>
            <a:ext cx="1684532" cy="1684532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926" y="2957179"/>
            <a:ext cx="2228466" cy="167134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9593611" y="1231801"/>
            <a:ext cx="2100140" cy="15751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78" y="4694580"/>
            <a:ext cx="1555202" cy="2073603"/>
          </a:xfrm>
          <a:prstGeom prst="rect">
            <a:avLst/>
          </a:prstGeom>
        </p:spPr>
      </p:pic>
      <p:pic>
        <p:nvPicPr>
          <p:cNvPr id="27" name="Рисунок 26" descr="C:\Users\Biblioteka\Desktop\6fRkrU63BUwf-fLReQ5zwMln0HGC0rE1S9BSL_WVyDshMlHZHU__Vgz2Ky9GsUG5WiVkM-IPi73Dr8Xs35nja-1V.jpg"/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223" y="4863082"/>
            <a:ext cx="2253625" cy="1721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687" y="1213544"/>
            <a:ext cx="2074536" cy="155752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611" y="2954506"/>
            <a:ext cx="1929747" cy="170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2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62908" y="265054"/>
            <a:ext cx="77518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Спортивное и военно-патриотическое направление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130" y="51904"/>
            <a:ext cx="936143" cy="945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3173" y="49720"/>
            <a:ext cx="1248689" cy="993052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4" y="2934288"/>
            <a:ext cx="2024760" cy="159652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1" y="2934288"/>
            <a:ext cx="2137160" cy="16274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86726" y="4691006"/>
            <a:ext cx="2242614" cy="19905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21" y="4674965"/>
            <a:ext cx="1504928" cy="200657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909" y="4691006"/>
            <a:ext cx="1504928" cy="200657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026" y="4665636"/>
            <a:ext cx="1504928" cy="20065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13" y="1098599"/>
            <a:ext cx="2522390" cy="168054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833" y="1076060"/>
            <a:ext cx="2886600" cy="170609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92" y="4681677"/>
            <a:ext cx="1495234" cy="199053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750" y="2934287"/>
            <a:ext cx="2041875" cy="1601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793" y="2955299"/>
            <a:ext cx="2109822" cy="160643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663" y="1072047"/>
            <a:ext cx="2254692" cy="169101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69" y="2975603"/>
            <a:ext cx="2073610" cy="155520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758" y="4684293"/>
            <a:ext cx="1509963" cy="201328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1129" y="1104962"/>
            <a:ext cx="2852779" cy="167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1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671" y="2050539"/>
            <a:ext cx="10178322" cy="1275593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/>
            </a:r>
            <a:br>
              <a:rPr lang="ru-RU" sz="2400" dirty="0"/>
            </a:b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55699" y="117071"/>
            <a:ext cx="7400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патриотического воспитания 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образовательном пространстве школы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006" y="74361"/>
            <a:ext cx="936143" cy="94523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1663" y="101974"/>
            <a:ext cx="1485146" cy="1181100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618555" y="4507200"/>
            <a:ext cx="2626416" cy="37306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«Спасатели»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84551" y="6235781"/>
            <a:ext cx="1973901" cy="45969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ВПК «Русь»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16504" y="2711526"/>
            <a:ext cx="2066318" cy="35975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Орлята России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84551" y="3534967"/>
            <a:ext cx="1467619" cy="41558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Юнармия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687795" y="6234340"/>
            <a:ext cx="1919622" cy="45832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Полицейский класс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497476" y="6239202"/>
            <a:ext cx="1716505" cy="4912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Победы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20" y="997923"/>
            <a:ext cx="1162628" cy="8719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452" y="9032830"/>
            <a:ext cx="1451664" cy="108874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525" y="3256938"/>
            <a:ext cx="1395418" cy="10465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51" y="1158103"/>
            <a:ext cx="1490610" cy="11179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05" y="2413427"/>
            <a:ext cx="1457856" cy="97190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48" y="5221494"/>
            <a:ext cx="1267805" cy="9508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803" y="2875629"/>
            <a:ext cx="1500000" cy="112499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833" y="4130534"/>
            <a:ext cx="1525923" cy="203456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503" y="930443"/>
            <a:ext cx="1252142" cy="171448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994" y="5007786"/>
            <a:ext cx="1505289" cy="112896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9009" y="5001427"/>
            <a:ext cx="1559924" cy="1141681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664" y="5007785"/>
            <a:ext cx="1512568" cy="1128967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644" y="4068789"/>
            <a:ext cx="1834127" cy="1031697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906" y="926105"/>
            <a:ext cx="1234052" cy="174230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300" y="5249197"/>
            <a:ext cx="1401172" cy="934844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643" y="2838102"/>
            <a:ext cx="1507687" cy="1130766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40" y="4024988"/>
            <a:ext cx="1133073" cy="1133073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875" y="8016805"/>
            <a:ext cx="2584449" cy="1938337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698" y="957605"/>
            <a:ext cx="1230188" cy="1634801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136" y="1373919"/>
            <a:ext cx="1645095" cy="1233822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880" y="985083"/>
            <a:ext cx="2101149" cy="1050575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259" y="2132758"/>
            <a:ext cx="1458084" cy="1024345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441" y="4405951"/>
            <a:ext cx="1239129" cy="1730801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698" y="3258605"/>
            <a:ext cx="1503508" cy="1127631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220" y="1927916"/>
            <a:ext cx="1160251" cy="870189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666" y="3241611"/>
            <a:ext cx="1450593" cy="1087945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398" y="9220532"/>
            <a:ext cx="2093585" cy="1570189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344" y="2981271"/>
            <a:ext cx="1331934" cy="177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9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2776" y="242481"/>
            <a:ext cx="7400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база</a:t>
            </a:r>
          </a:p>
          <a:p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642" y="62169"/>
            <a:ext cx="817913" cy="8258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90" y="67430"/>
            <a:ext cx="1115848" cy="887406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228923" y="1073478"/>
            <a:ext cx="10528632" cy="5339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Конституция РФ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29.12.2012 № 273 ФЗ «Об образовании»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31.07.2020 № 304 ФЗ «О внесении изменений в Федеральный закон „Об образовании в Российской Федерации“ по вопросам воспитания обучающихся»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проект «Патриотическое воспитание граждан Российской Федерации» национального проекта «Образование»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Указ Президента РФ от 09.11.2022 № 809 «Об утверждении Основ государственной политики по сохранению и укреплению традиционных российских духовно-нравственных ценностей»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Указ Президента РФ от 02.07.2021 № 400 «О стратегии национальной безопасности Российской Федерации»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Указ Президента РФ от 21.07.2020 № 474 «О национальных целях развития Российской Федерации на период до 2030 года»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Указ Президента РФ от 24.03.2014 № 172 «О Всероссийском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спортивном комплексе "Готов к труду и обороне"»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Распоряжение Правительства РФ от 29.11.2020 № 2945 Р «Об утверждении Плана мероприятий по реализации в 2021–2025 годах Стратегии развития воспитания в Российской Федерации на период до 2025 года»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Постановление Правительства РФ от 24.07.2000 № 551 «О военно патриотических молодежных и детских объединениях» (с изменениями и дополнениями)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Основы государственной молодежной политики РФ на период до 2025 года (утверждены распоряжением Правительства РФ от 29.11.2014 № 2403 р)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25.07.2002 № 114 ФЗ «О противодействии экстремистской деятельности»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28.03.1998 № 53 ФЗ «О воинской обязанности и военной службе»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07.10.2022 № 394 ФЗ «О внесении изменений в Федеральный закон "О благотворительной деятельности и добровольчестве (волонтерстве)"»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28.06.1995 № 98 ФЗ «О государственной поддержке молодежных и детских общественных объединений» (с изменениями и дополнениями)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закон от 13.03.1995 № 32 ФЗ «О днях воинской славы и памятных датах России»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конституционный закон от 25.12.2000 № 1 ФКЗ (ред. от 13.06.2023) «О Государственном флаге Российской Федерации»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Федеральный конституционный закон от 25.12.2000 № 2 ФКЗ (ред. от 30.12.2021) «О Государственном гербе РФ»</a:t>
            </a: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Закон Красноярского края от 17.06.2021 № 11 5188 «О патриотическом воспитании»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Указ губернатора Красноярского края от 04.04.2022 № 95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«Об утверждении Концепции развития патриотического воспитания в Красноярском крае</a:t>
            </a:r>
          </a:p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УРОВЕНЬ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Постановление администрации Ирбейского района от 13.10.2023г №710-пг (О внесении изменений в постановление администрации Ирбейского района от 25.11.2020г №882-пг «О создании Совета по патриотическому воспитанию при главе района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164749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6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E8A89C0-B20C-4860-A5BE-17268CAFB9B8}"/>
              </a:ext>
            </a:extLst>
          </p:cNvPr>
          <p:cNvSpPr txBox="1">
            <a:spLocks/>
          </p:cNvSpPr>
          <p:nvPr/>
        </p:nvSpPr>
        <p:spPr>
          <a:xfrm>
            <a:off x="1404078" y="5347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2776" y="242481"/>
            <a:ext cx="74009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43525" y="2796605"/>
            <a:ext cx="5945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9642" y="62169"/>
            <a:ext cx="817913" cy="8258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190" y="67430"/>
            <a:ext cx="1115848" cy="887406"/>
          </a:xfrm>
          <a:prstGeom prst="rect">
            <a:avLst/>
          </a:prstGeom>
        </p:spPr>
      </p:pic>
      <p:sp>
        <p:nvSpPr>
          <p:cNvPr id="8" name="AutoShape 2" descr="blob:https://web.whatsapp.com/329ff983-ed6a-4d29-a048-363a968c4b8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316846" y="2704272"/>
            <a:ext cx="1052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85888" y="429223"/>
            <a:ext cx="73078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августовский педагогический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совет, 2025г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35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868</TotalTime>
  <Words>161</Words>
  <Application>Microsoft Office PowerPoint</Application>
  <PresentationFormat>Широкоэкранный</PresentationFormat>
  <Paragraphs>79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Corbel</vt:lpstr>
      <vt:lpstr>Gill Sans MT</vt:lpstr>
      <vt:lpstr>Impact</vt:lpstr>
      <vt:lpstr>Times New Roman</vt:lpstr>
      <vt:lpstr>Badge</vt:lpstr>
      <vt:lpstr>Управление развитием патриотического воспитания в становлении личности обучающихся ОО в современных условиях   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Нравственно- патриотическое воспитание обучающихся в современной школе</dc:title>
  <dc:creator>Старкова О.О</dc:creator>
  <cp:lastModifiedBy>DIRECTOR</cp:lastModifiedBy>
  <cp:revision>70</cp:revision>
  <dcterms:created xsi:type="dcterms:W3CDTF">2024-10-28T09:25:52Z</dcterms:created>
  <dcterms:modified xsi:type="dcterms:W3CDTF">2025-08-26T08:30:15Z</dcterms:modified>
</cp:coreProperties>
</file>