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1.xml" ContentType="application/vnd.openxmlformats-officedocument.drawingml.chartshape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drawings/drawing2.xml" ContentType="application/vnd.openxmlformats-officedocument.drawingml.chartshapes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drawings/drawing3.xml" ContentType="application/vnd.openxmlformats-officedocument.drawingml.chartshapes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notesSlides/notesSlide17.xml" ContentType="application/vnd.openxmlformats-officedocument.presentationml.notesSlid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charts/chart3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charts/chart31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charts/chart32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charts/chart33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drawings/drawing4.xml" ContentType="application/vnd.openxmlformats-officedocument.drawingml.chartshapes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58" r:id="rId4"/>
  </p:sldMasterIdLst>
  <p:notesMasterIdLst>
    <p:notesMasterId r:id="rId63"/>
  </p:notesMasterIdLst>
  <p:handoutMasterIdLst>
    <p:handoutMasterId r:id="rId64"/>
  </p:handoutMasterIdLst>
  <p:sldIdLst>
    <p:sldId id="429" r:id="rId5"/>
    <p:sldId id="430" r:id="rId6"/>
    <p:sldId id="427" r:id="rId7"/>
    <p:sldId id="452" r:id="rId8"/>
    <p:sldId id="431" r:id="rId9"/>
    <p:sldId id="432" r:id="rId10"/>
    <p:sldId id="505" r:id="rId11"/>
    <p:sldId id="506" r:id="rId12"/>
    <p:sldId id="435" r:id="rId13"/>
    <p:sldId id="436" r:id="rId14"/>
    <p:sldId id="437" r:id="rId15"/>
    <p:sldId id="438" r:id="rId16"/>
    <p:sldId id="453" r:id="rId17"/>
    <p:sldId id="516" r:id="rId18"/>
    <p:sldId id="504" r:id="rId19"/>
    <p:sldId id="501" r:id="rId20"/>
    <p:sldId id="459" r:id="rId21"/>
    <p:sldId id="458" r:id="rId22"/>
    <p:sldId id="493" r:id="rId23"/>
    <p:sldId id="439" r:id="rId24"/>
    <p:sldId id="440" r:id="rId25"/>
    <p:sldId id="441" r:id="rId26"/>
    <p:sldId id="494" r:id="rId27"/>
    <p:sldId id="462" r:id="rId28"/>
    <p:sldId id="511" r:id="rId29"/>
    <p:sldId id="512" r:id="rId30"/>
    <p:sldId id="515" r:id="rId31"/>
    <p:sldId id="492" r:id="rId32"/>
    <p:sldId id="456" r:id="rId33"/>
    <p:sldId id="457" r:id="rId34"/>
    <p:sldId id="465" r:id="rId35"/>
    <p:sldId id="442" r:id="rId36"/>
    <p:sldId id="498" r:id="rId37"/>
    <p:sldId id="444" r:id="rId38"/>
    <p:sldId id="445" r:id="rId39"/>
    <p:sldId id="446" r:id="rId40"/>
    <p:sldId id="470" r:id="rId41"/>
    <p:sldId id="481" r:id="rId42"/>
    <p:sldId id="482" r:id="rId43"/>
    <p:sldId id="471" r:id="rId44"/>
    <p:sldId id="519" r:id="rId45"/>
    <p:sldId id="513" r:id="rId46"/>
    <p:sldId id="483" r:id="rId47"/>
    <p:sldId id="484" r:id="rId48"/>
    <p:sldId id="475" r:id="rId49"/>
    <p:sldId id="476" r:id="rId50"/>
    <p:sldId id="477" r:id="rId51"/>
    <p:sldId id="478" r:id="rId52"/>
    <p:sldId id="479" r:id="rId53"/>
    <p:sldId id="480" r:id="rId54"/>
    <p:sldId id="491" r:id="rId55"/>
    <p:sldId id="508" r:id="rId56"/>
    <p:sldId id="507" r:id="rId57"/>
    <p:sldId id="450" r:id="rId58"/>
    <p:sldId id="499" r:id="rId59"/>
    <p:sldId id="486" r:id="rId60"/>
    <p:sldId id="503" r:id="rId61"/>
    <p:sldId id="451" r:id="rId62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Автор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E48E"/>
    <a:srgbClr val="80C1CA"/>
    <a:srgbClr val="4495A2"/>
    <a:srgbClr val="AE6694"/>
    <a:srgbClr val="4CA5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8A107856-5554-42FB-B03E-39F5DBC370B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6154" autoAdjust="0"/>
  </p:normalViewPr>
  <p:slideViewPr>
    <p:cSldViewPr snapToGrid="0">
      <p:cViewPr varScale="1">
        <p:scale>
          <a:sx n="81" d="100"/>
          <a:sy n="81" d="100"/>
        </p:scale>
        <p:origin x="96" y="59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82" d="100"/>
          <a:sy n="82" d="100"/>
        </p:scale>
        <p:origin x="3954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notesMaster" Target="notesMasters/notesMaster1.xml"/><Relationship Id="rId68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presProps" Target="presProps.xml"/><Relationship Id="rId7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handoutMaster" Target="handoutMasters/handoutMaster1.xml"/><Relationship Id="rId69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.xlsx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1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achalnic%20otdela\Downloads\&#1076;&#1080;&#1072;&#1075;&#1088;&#1072;&#1084;&#1084;&#1072;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8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9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0.xlsx"/><Relationship Id="rId2" Type="http://schemas.microsoft.com/office/2011/relationships/chartColorStyle" Target="colors16.xml"/><Relationship Id="rId1" Type="http://schemas.microsoft.com/office/2011/relationships/chartStyle" Target="style16.xml"/><Relationship Id="rId4" Type="http://schemas.openxmlformats.org/officeDocument/2006/relationships/chartUserShapes" Target="../drawings/drawing2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1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2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3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4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5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6.xlsx"/><Relationship Id="rId2" Type="http://schemas.microsoft.com/office/2011/relationships/chartColorStyle" Target="colors22.xml"/><Relationship Id="rId1" Type="http://schemas.microsoft.com/office/2011/relationships/chartStyle" Target="style22.xml"/><Relationship Id="rId4" Type="http://schemas.openxmlformats.org/officeDocument/2006/relationships/chartUserShapes" Target="../drawings/drawing3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7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8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9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0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1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2.xlsx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oleObject" Target="file:///E:\&#1084;&#1086;&#1085;&#1080;&#1090;&#1086;&#1088;&#1080;&#1085;&#1075;%20&#1087;&#1089;&#1080;&#1093;&#1086;&#1083;&#1086;&#1075;&#1086;-&#1087;&#1077;&#1076;&#1072;&#1075;&#1086;&#1075;&#1080;&#1095;&#1077;&#1089;&#1082;&#1086;&#1081;%20&#1089;&#1083;&#1091;&#1078;&#1073;&#1099;\&#1048;&#1088;&#1073;&#1077;&#1081;&#1089;&#1082;&#1080;&#1081;%20&#1088;&#1072;&#1081;&#1086;&#1085;_&#1092;&#1086;&#1088;&#1084;&#1072;.xlsx" TargetMode="External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52;&#1086;&#1080;%20&#1076;&#1086;&#1082;&#1091;&#1084;&#1077;&#1085;&#1090;&#1099;\&#1087;&#1089;&#1080;&#1093;&#1086;&#1083;&#1086;&#1075;&#1086;-&#1087;&#1077;&#1076;&#1072;&#1075;&#1086;&#1075;&#1080;&#1095;&#1077;&#1089;&#1082;&#1086;&#1077;%20&#1089;&#1086;&#1087;&#1088;&#1086;&#1074;&#1086;&#1078;&#1076;&#1077;&#1085;&#1080;&#1077;\2023\&#1084;&#1086;&#1085;&#1080;&#1090;&#1086;&#1088;&#1080;&#1085;&#1075;%20&#1087;&#1089;&#1080;&#1093;&#1086;&#1083;&#1086;&#1075;&#1086;-&#1087;&#1077;&#1076;&#1072;&#1075;&#1086;&#1075;&#1080;&#1095;&#1077;&#1089;&#1082;&#1086;&#1081;%20&#1089;&#1083;&#1091;&#1078;&#1073;&#1099;\&#1048;&#1088;&#1073;&#1077;&#1081;&#1089;&#1082;&#1080;&#1081;%20&#1088;&#1072;&#1081;&#1086;&#1085;_&#1092;&#1086;&#1088;&#1084;&#1072;.xlsx" TargetMode="External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52;&#1086;&#1080;%20&#1076;&#1086;&#1082;&#1091;&#1084;&#1077;&#1085;&#1090;&#1099;\&#1087;&#1089;&#1080;&#1093;&#1086;&#1083;&#1086;&#1075;&#1086;-&#1087;&#1077;&#1076;&#1072;&#1075;&#1086;&#1075;&#1080;&#1095;&#1077;&#1089;&#1082;&#1086;&#1077;%20&#1089;&#1086;&#1087;&#1088;&#1086;&#1074;&#1086;&#1078;&#1076;&#1077;&#1085;&#1080;&#1077;\2023\&#1084;&#1086;&#1085;&#1080;&#1090;&#1086;&#1088;&#1080;&#1085;&#1075;%20&#1087;&#1089;&#1080;&#1093;&#1086;&#1083;&#1086;&#1075;&#1086;-&#1087;&#1077;&#1076;&#1072;&#1075;&#1086;&#1075;&#1080;&#1095;&#1077;&#1089;&#1082;&#1086;&#1081;%20&#1089;&#1083;&#1091;&#1078;&#1073;&#1099;\&#1048;&#1088;&#1073;&#1077;&#1081;&#1089;&#1082;&#1080;&#1081;%20&#1088;&#1072;&#1081;&#1086;&#1085;_&#1092;&#1086;&#1088;&#1084;&#1072;.xlsx" TargetMode="External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52;&#1086;&#1080;%20&#1076;&#1086;&#1082;&#1091;&#1084;&#1077;&#1085;&#1090;&#1099;\&#1087;&#1089;&#1080;&#1093;&#1086;&#1083;&#1086;&#1075;&#1086;-&#1087;&#1077;&#1076;&#1072;&#1075;&#1086;&#1075;&#1080;&#1095;&#1077;&#1089;&#1082;&#1086;&#1077;%20&#1089;&#1086;&#1087;&#1088;&#1086;&#1074;&#1086;&#1078;&#1076;&#1077;&#1085;&#1080;&#1077;\2023\&#1084;&#1086;&#1085;&#1080;&#1090;&#1086;&#1088;&#1080;&#1085;&#1075;%20&#1087;&#1089;&#1080;&#1093;&#1086;&#1083;&#1086;&#1075;&#1086;-&#1087;&#1077;&#1076;&#1072;&#1075;&#1086;&#1075;&#1080;&#1095;&#1077;&#1089;&#1082;&#1086;&#1081;%20&#1089;&#1083;&#1091;&#1078;&#1073;&#1099;\&#1048;&#1088;&#1073;&#1077;&#1081;&#1089;&#1082;&#1080;&#1081;%20&#1088;&#1072;&#1081;&#1086;&#1085;_&#1092;&#1086;&#1088;&#1084;&#1072;.xlsx" TargetMode="External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3.xlsx"/><Relationship Id="rId2" Type="http://schemas.microsoft.com/office/2011/relationships/chartColorStyle" Target="colors33.xml"/><Relationship Id="rId1" Type="http://schemas.microsoft.com/office/2011/relationships/chartStyle" Target="style33.xml"/><Relationship Id="rId4" Type="http://schemas.openxmlformats.org/officeDocument/2006/relationships/chartUserShapes" Target="../drawings/drawing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1" i="0" u="none" strike="noStrike" kern="1200" spc="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b="1"/>
              <a:t>Волонтерство</a:t>
            </a:r>
          </a:p>
        </c:rich>
      </c:tx>
      <c:layout>
        <c:manualLayout>
          <c:xMode val="edge"/>
          <c:yMode val="edge"/>
          <c:x val="0.36059711286089247"/>
          <c:y val="3.703703703703703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1" i="0" u="none" strike="noStrike" kern="1200" spc="0" baseline="0">
              <a:solidFill>
                <a:schemeClr val="bg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Лист4!$B$5</c:f>
              <c:strCache>
                <c:ptCount val="1"/>
                <c:pt idx="0">
                  <c:v>количество волонтеров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0.3194444444444443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6F9F-491E-851A-314550D1A8A0}"/>
                </c:ext>
              </c:extLst>
            </c:dLbl>
            <c:dLbl>
              <c:idx val="1"/>
              <c:layout>
                <c:manualLayout>
                  <c:x val="2.8389467731010913E-2"/>
                  <c:y val="0.47797648731240205"/>
                </c:manualLayout>
              </c:layout>
              <c:tx>
                <c:rich>
                  <a:bodyPr/>
                  <a:lstStyle/>
                  <a:p>
                    <a:fld id="{F808EEA1-9FEA-4F2A-8DD1-86BE325FCC8F}" type="VALUE">
                      <a:rPr lang="en-US" b="1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314493321159258"/>
                      <c:h val="0.1000569277130822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6F9F-491E-851A-314550D1A8A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Лист4!$A$6:$A$7</c:f>
              <c:strCache>
                <c:ptCount val="2"/>
                <c:pt idx="0">
                  <c:v>2023-2024</c:v>
                </c:pt>
                <c:pt idx="1">
                  <c:v>2024-2025 </c:v>
                </c:pt>
              </c:strCache>
            </c:strRef>
          </c:cat>
          <c:val>
            <c:numRef>
              <c:f>Лист4!$B$6:$B$7</c:f>
              <c:numCache>
                <c:formatCode>General</c:formatCode>
                <c:ptCount val="2"/>
                <c:pt idx="0">
                  <c:v>420</c:v>
                </c:pt>
                <c:pt idx="1">
                  <c:v>558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F9F-491E-851A-314550D1A8A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462805320"/>
        <c:axId val="462799416"/>
      </c:barChart>
      <c:lineChart>
        <c:grouping val="standard"/>
        <c:varyColors val="0"/>
        <c:ser>
          <c:idx val="1"/>
          <c:order val="1"/>
          <c:tx>
            <c:strRef>
              <c:f>Лист4!$C$5</c:f>
              <c:strCache>
                <c:ptCount val="1"/>
                <c:pt idx="0">
                  <c:v>% увеличения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F9F-491E-851A-314550D1A8A0}"/>
                </c:ext>
              </c:extLst>
            </c:dLbl>
            <c:dLbl>
              <c:idx val="1"/>
              <c:layout>
                <c:manualLayout>
                  <c:x val="-3.7007611913334293E-2"/>
                  <c:y val="-0.10409773363970369"/>
                </c:manualLayout>
              </c:layout>
              <c:tx>
                <c:rich>
                  <a:bodyPr/>
                  <a:lstStyle/>
                  <a:p>
                    <a:fld id="{094EBC50-9456-4BB5-8DE1-2A7D041680FF}" type="VALUE">
                      <a:rPr lang="en-US" dirty="0">
                        <a:solidFill>
                          <a:srgbClr val="FF0000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7565069696448098E-2"/>
                      <c:h val="4.7328203888719576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6F9F-491E-851A-314550D1A8A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Лист4!$A$6:$A$7</c:f>
              <c:strCache>
                <c:ptCount val="2"/>
                <c:pt idx="0">
                  <c:v>2023-2024</c:v>
                </c:pt>
                <c:pt idx="1">
                  <c:v>2024-2025 </c:v>
                </c:pt>
              </c:strCache>
            </c:strRef>
          </c:cat>
          <c:val>
            <c:numRef>
              <c:f>Лист4!$C$6:$C$7</c:f>
              <c:numCache>
                <c:formatCode>0%</c:formatCode>
                <c:ptCount val="2"/>
                <c:pt idx="0" formatCode="General">
                  <c:v>0</c:v>
                </c:pt>
                <c:pt idx="1">
                  <c:v>0.25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F9F-491E-851A-314550D1A8A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453247392"/>
        <c:axId val="453254608"/>
      </c:lineChart>
      <c:catAx>
        <c:axId val="462805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62799416"/>
        <c:crosses val="autoZero"/>
        <c:auto val="1"/>
        <c:lblAlgn val="ctr"/>
        <c:lblOffset val="100"/>
        <c:noMultiLvlLbl val="0"/>
      </c:catAx>
      <c:valAx>
        <c:axId val="462799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62805320"/>
        <c:crosses val="autoZero"/>
        <c:crossBetween val="between"/>
      </c:valAx>
      <c:valAx>
        <c:axId val="453254608"/>
        <c:scaling>
          <c:orientation val="minMax"/>
        </c:scaling>
        <c:delete val="0"/>
        <c:axPos val="r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53247392"/>
        <c:crosses val="max"/>
        <c:crossBetween val="between"/>
      </c:valAx>
      <c:catAx>
        <c:axId val="45324739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5325460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bg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bg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400" b="1" dirty="0"/>
              <a:t>Реализация программы «Орлята России»</a:t>
            </a:r>
          </a:p>
        </c:rich>
      </c:tx>
      <c:layout>
        <c:manualLayout>
          <c:xMode val="edge"/>
          <c:yMode val="edge"/>
          <c:x val="0.10985535551844121"/>
          <c:y val="3.47253517149219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bg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2286232702128134"/>
          <c:y val="0.1411473229990762"/>
          <c:w val="0.57800688294526248"/>
          <c:h val="0.77069616434484167"/>
        </c:manualLayout>
      </c:layout>
      <c:pieChart>
        <c:varyColors val="1"/>
        <c:ser>
          <c:idx val="0"/>
          <c:order val="0"/>
          <c:explosion val="3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EF4-4ABD-9D3F-178A85AE783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EF4-4ABD-9D3F-178A85AE7836}"/>
              </c:ext>
            </c:extLst>
          </c:dPt>
          <c:cat>
            <c:strRef>
              <c:f>Лист5!$G$10:$G$11</c:f>
              <c:strCache>
                <c:ptCount val="2"/>
                <c:pt idx="0">
                  <c:v>13 ОО</c:v>
                </c:pt>
                <c:pt idx="1">
                  <c:v>Петропавловская </c:v>
                </c:pt>
              </c:strCache>
            </c:strRef>
          </c:cat>
          <c:val>
            <c:numRef>
              <c:f>Лист5!$H$10:$H$11</c:f>
              <c:numCache>
                <c:formatCode>0%</c:formatCode>
                <c:ptCount val="2"/>
                <c:pt idx="0">
                  <c:v>0.93</c:v>
                </c:pt>
                <c:pt idx="1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EF4-4ABD-9D3F-178A85AE78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836841627200099"/>
          <c:y val="0.84857891462825175"/>
          <c:w val="0.65669986787676515"/>
          <c:h val="7.053163640841410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bg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bg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469816272965873E-2"/>
          <c:y val="0.18055555555555552"/>
          <c:w val="0.81096303587051621"/>
          <c:h val="0.6616972878390201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воспитание!$B$3</c:f>
              <c:strCache>
                <c:ptCount val="1"/>
                <c:pt idx="0">
                  <c:v>кол-во обучающихся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0.259259259259259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8C62-463C-9687-D435C4D4B0A5}"/>
                </c:ext>
              </c:extLst>
            </c:dLbl>
            <c:dLbl>
              <c:idx val="1"/>
              <c:layout>
                <c:manualLayout>
                  <c:x val="-8.3332203645857666E-3"/>
                  <c:y val="0.62256045984675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C62-463C-9687-D435C4D4B0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воспитание!$A$4:$A$5</c:f>
              <c:strCache>
                <c:ptCount val="2"/>
                <c:pt idx="0">
                  <c:v>2023-2024</c:v>
                </c:pt>
                <c:pt idx="1">
                  <c:v>2024-2025</c:v>
                </c:pt>
              </c:strCache>
            </c:strRef>
          </c:cat>
          <c:val>
            <c:numRef>
              <c:f>воспитание!$B$4:$B$5</c:f>
              <c:numCache>
                <c:formatCode>General</c:formatCode>
                <c:ptCount val="2"/>
                <c:pt idx="0">
                  <c:v>696</c:v>
                </c:pt>
                <c:pt idx="1">
                  <c:v>1711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C62-463C-9687-D435C4D4B0A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60630248"/>
        <c:axId val="460628280"/>
      </c:barChart>
      <c:lineChart>
        <c:grouping val="standard"/>
        <c:varyColors val="0"/>
        <c:ser>
          <c:idx val="1"/>
          <c:order val="1"/>
          <c:tx>
            <c:strRef>
              <c:f>воспитание!$C$3</c:f>
              <c:strCache>
                <c:ptCount val="1"/>
                <c:pt idx="0">
                  <c:v>%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6.2988125645839277E-2"/>
                  <c:y val="-6.01852792353337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C62-463C-9687-D435C4D4B0A5}"/>
                </c:ext>
              </c:extLst>
            </c:dLbl>
            <c:dLbl>
              <c:idx val="1"/>
              <c:layout>
                <c:manualLayout>
                  <c:x val="1.2267137030136903E-2"/>
                  <c:y val="-6.14269612591039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677263008573015"/>
                      <c:h val="0.1022076793579814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8C62-463C-9687-D435C4D4B0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воспитание!$A$4:$A$5</c:f>
              <c:strCache>
                <c:ptCount val="2"/>
                <c:pt idx="0">
                  <c:v>2023-2024</c:v>
                </c:pt>
                <c:pt idx="1">
                  <c:v>2024-2025</c:v>
                </c:pt>
              </c:strCache>
            </c:strRef>
          </c:cat>
          <c:val>
            <c:numRef>
              <c:f>воспитание!$C$4:$C$5</c:f>
              <c:numCache>
                <c:formatCode>0%</c:formatCode>
                <c:ptCount val="2"/>
                <c:pt idx="0">
                  <c:v>0.36</c:v>
                </c:pt>
                <c:pt idx="1">
                  <c:v>0.9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C62-463C-9687-D435C4D4B0A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460628936"/>
        <c:axId val="460636152"/>
      </c:lineChart>
      <c:catAx>
        <c:axId val="46063024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 sz="1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Охват обучающихся </a:t>
                </a:r>
                <a:r>
                  <a:rPr lang="ru-RU" sz="1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«Движение первых» </a:t>
                </a:r>
                <a:endParaRPr lang="ru-RU" sz="1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0.15147583985808541"/>
              <c:y val="1.3426418124575434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bg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60628280"/>
        <c:crosses val="autoZero"/>
        <c:auto val="1"/>
        <c:lblAlgn val="ctr"/>
        <c:lblOffset val="100"/>
        <c:noMultiLvlLbl val="0"/>
      </c:catAx>
      <c:valAx>
        <c:axId val="460628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60630248"/>
        <c:crosses val="autoZero"/>
        <c:crossBetween val="between"/>
      </c:valAx>
      <c:valAx>
        <c:axId val="460636152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dirty="0">
                    <a:solidFill>
                      <a:schemeClr val="tx1"/>
                    </a:solidFill>
                  </a:rPr>
                  <a:t>Название оси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60628936"/>
        <c:crosses val="max"/>
        <c:crossBetween val="between"/>
      </c:valAx>
      <c:catAx>
        <c:axId val="46062893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6063615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0007764654418198"/>
          <c:y val="0.91724482356372106"/>
          <c:w val="0.55540026246719165"/>
          <c:h val="7.81255468066491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bg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600" b="1"/>
              <a:t>Состоящие на внутришкольном учете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bg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воспитание!$B$14</c:f>
              <c:strCache>
                <c:ptCount val="1"/>
                <c:pt idx="0">
                  <c:v>ВШУ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0.1481481481481481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912E-45CC-8CCA-37CA4167F886}"/>
                </c:ext>
              </c:extLst>
            </c:dLbl>
            <c:dLbl>
              <c:idx val="1"/>
              <c:layout>
                <c:manualLayout>
                  <c:x val="-5.5555835073331488E-3"/>
                  <c:y val="0.102564102564102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912E-45CC-8CCA-37CA4167F886}"/>
                </c:ext>
              </c:extLst>
            </c:dLbl>
            <c:dLbl>
              <c:idx val="2"/>
              <c:layout>
                <c:manualLayout>
                  <c:x val="0"/>
                  <c:y val="0.106481481481481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912E-45CC-8CCA-37CA4167F88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воспитание!$A$15:$A$17</c:f>
              <c:strCache>
                <c:ptCount val="3"/>
                <c:pt idx="0">
                  <c:v>2022-2023</c:v>
                </c:pt>
                <c:pt idx="1">
                  <c:v>2023-2024</c:v>
                </c:pt>
                <c:pt idx="2">
                  <c:v>2024-2025</c:v>
                </c:pt>
              </c:strCache>
            </c:strRef>
          </c:cat>
          <c:val>
            <c:numRef>
              <c:f>воспитание!$B$15:$B$17</c:f>
              <c:numCache>
                <c:formatCode>General</c:formatCode>
                <c:ptCount val="3"/>
                <c:pt idx="0">
                  <c:v>13</c:v>
                </c:pt>
                <c:pt idx="1">
                  <c:v>10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12E-45CC-8CCA-37CA4167F8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47052208"/>
        <c:axId val="547052536"/>
      </c:barChart>
      <c:lineChart>
        <c:grouping val="standard"/>
        <c:varyColors val="0"/>
        <c:ser>
          <c:idx val="1"/>
          <c:order val="1"/>
          <c:tx>
            <c:strRef>
              <c:f>воспитание!$C$14</c:f>
              <c:strCache>
                <c:ptCount val="1"/>
                <c:pt idx="0">
                  <c:v>% снижения за 3 года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12E-45CC-8CCA-37CA4167F886}"/>
                </c:ext>
              </c:extLst>
            </c:dLbl>
            <c:dLbl>
              <c:idx val="1"/>
              <c:layout>
                <c:manualLayout>
                  <c:x val="2.5000000000000001E-2"/>
                  <c:y val="-4.62962962962962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912E-45CC-8CCA-37CA4167F886}"/>
                </c:ext>
              </c:extLst>
            </c:dLbl>
            <c:dLbl>
              <c:idx val="2"/>
              <c:layout>
                <c:manualLayout>
                  <c:x val="2.5000000000000001E-2"/>
                  <c:y val="-2.3148148148148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912E-45CC-8CCA-37CA4167F88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воспитание!$A$15:$A$17</c:f>
              <c:strCache>
                <c:ptCount val="3"/>
                <c:pt idx="0">
                  <c:v>2022-2023</c:v>
                </c:pt>
                <c:pt idx="1">
                  <c:v>2023-2024</c:v>
                </c:pt>
                <c:pt idx="2">
                  <c:v>2024-2025</c:v>
                </c:pt>
              </c:strCache>
            </c:strRef>
          </c:cat>
          <c:val>
            <c:numRef>
              <c:f>воспитание!$C$15:$C$17</c:f>
              <c:numCache>
                <c:formatCode>0%</c:formatCode>
                <c:ptCount val="3"/>
                <c:pt idx="0">
                  <c:v>0.12</c:v>
                </c:pt>
                <c:pt idx="1">
                  <c:v>-0.1</c:v>
                </c:pt>
                <c:pt idx="2">
                  <c:v>-0.23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12E-45CC-8CCA-37CA4167F8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57083344"/>
        <c:axId val="457083016"/>
      </c:lineChart>
      <c:catAx>
        <c:axId val="547052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7052536"/>
        <c:crosses val="autoZero"/>
        <c:auto val="1"/>
        <c:lblAlgn val="ctr"/>
        <c:lblOffset val="100"/>
        <c:noMultiLvlLbl val="0"/>
      </c:catAx>
      <c:valAx>
        <c:axId val="547052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7052208"/>
        <c:crosses val="autoZero"/>
        <c:crossBetween val="between"/>
      </c:valAx>
      <c:valAx>
        <c:axId val="457083016"/>
        <c:scaling>
          <c:orientation val="minMax"/>
        </c:scaling>
        <c:delete val="0"/>
        <c:axPos val="r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57083344"/>
        <c:crosses val="max"/>
        <c:crossBetween val="between"/>
      </c:valAx>
      <c:catAx>
        <c:axId val="45708334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5708301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2065761904901559"/>
          <c:y val="0.94314946730511284"/>
          <c:w val="0.82708132973361281"/>
          <c:h val="5.68505326948871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bg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600" b="1"/>
              <a:t>Состоящие в СОП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bg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воспитание!$B$34</c:f>
              <c:strCache>
                <c:ptCount val="1"/>
                <c:pt idx="0">
                  <c:v>КИПР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0.180555555555555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B98B-4A5F-8F8B-E77ABC0FE357}"/>
                </c:ext>
              </c:extLst>
            </c:dLbl>
            <c:dLbl>
              <c:idx val="1"/>
              <c:layout>
                <c:manualLayout>
                  <c:x val="0"/>
                  <c:y val="9.72222222222222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98B-4A5F-8F8B-E77ABC0FE357}"/>
                </c:ext>
              </c:extLst>
            </c:dLbl>
            <c:dLbl>
              <c:idx val="2"/>
              <c:layout>
                <c:manualLayout>
                  <c:x val="0"/>
                  <c:y val="8.33333333333333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B98B-4A5F-8F8B-E77ABC0FE3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воспитание!$A$35:$A$37</c:f>
              <c:strCache>
                <c:ptCount val="3"/>
                <c:pt idx="0">
                  <c:v>2022-2023</c:v>
                </c:pt>
                <c:pt idx="1">
                  <c:v>2023-2024</c:v>
                </c:pt>
                <c:pt idx="2">
                  <c:v>2024-2025</c:v>
                </c:pt>
              </c:strCache>
            </c:strRef>
          </c:cat>
          <c:val>
            <c:numRef>
              <c:f>воспитание!$B$35:$B$37</c:f>
              <c:numCache>
                <c:formatCode>General</c:formatCode>
                <c:ptCount val="3"/>
                <c:pt idx="0">
                  <c:v>16</c:v>
                </c:pt>
                <c:pt idx="1">
                  <c:v>7</c:v>
                </c:pt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98B-4A5F-8F8B-E77ABC0FE35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71456200"/>
        <c:axId val="371457184"/>
      </c:barChart>
      <c:lineChart>
        <c:grouping val="standard"/>
        <c:varyColors val="0"/>
        <c:ser>
          <c:idx val="1"/>
          <c:order val="1"/>
          <c:tx>
            <c:strRef>
              <c:f>воспитание!$C$34</c:f>
              <c:strCache>
                <c:ptCount val="1"/>
                <c:pt idx="0">
                  <c:v>% снижения за 3 года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98B-4A5F-8F8B-E77ABC0FE357}"/>
                </c:ext>
              </c:extLst>
            </c:dLbl>
            <c:dLbl>
              <c:idx val="1"/>
              <c:layout>
                <c:manualLayout>
                  <c:x val="1.7830180423808562E-2"/>
                  <c:y val="-3.836904323411471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 algn="l">
                    <a:defRPr sz="1200" b="1" i="0" u="none" strike="noStrike" kern="1200" baseline="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994565397702132"/>
                      <c:h val="8.013399031211125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B98B-4A5F-8F8B-E77ABC0FE357}"/>
                </c:ext>
              </c:extLst>
            </c:dLbl>
            <c:dLbl>
              <c:idx val="2"/>
              <c:layout>
                <c:manualLayout>
                  <c:x val="2.1746425157485899E-2"/>
                  <c:y val="-5.35900091041135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B98B-4A5F-8F8B-E77ABC0FE3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воспитание!$A$35:$A$37</c:f>
              <c:strCache>
                <c:ptCount val="3"/>
                <c:pt idx="0">
                  <c:v>2022-2023</c:v>
                </c:pt>
                <c:pt idx="1">
                  <c:v>2023-2024</c:v>
                </c:pt>
                <c:pt idx="2">
                  <c:v>2024-2025</c:v>
                </c:pt>
              </c:strCache>
            </c:strRef>
          </c:cat>
          <c:val>
            <c:numRef>
              <c:f>воспитание!$C$35:$C$37</c:f>
              <c:numCache>
                <c:formatCode>0%</c:formatCode>
                <c:ptCount val="3"/>
                <c:pt idx="0">
                  <c:v>1</c:v>
                </c:pt>
                <c:pt idx="1">
                  <c:v>-0.56000000000000005</c:v>
                </c:pt>
                <c:pt idx="2">
                  <c:v>-0.6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B98B-4A5F-8F8B-E77ABC0FE35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70365160"/>
        <c:axId val="370366144"/>
      </c:lineChart>
      <c:catAx>
        <c:axId val="371456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71457184"/>
        <c:crosses val="autoZero"/>
        <c:auto val="1"/>
        <c:lblAlgn val="ctr"/>
        <c:lblOffset val="100"/>
        <c:noMultiLvlLbl val="0"/>
      </c:catAx>
      <c:valAx>
        <c:axId val="371457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71456200"/>
        <c:crosses val="autoZero"/>
        <c:crossBetween val="between"/>
      </c:valAx>
      <c:valAx>
        <c:axId val="370366144"/>
        <c:scaling>
          <c:orientation val="minMax"/>
        </c:scaling>
        <c:delete val="0"/>
        <c:axPos val="r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70365160"/>
        <c:crosses val="max"/>
        <c:crossBetween val="between"/>
      </c:valAx>
      <c:catAx>
        <c:axId val="3703651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7036614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11709433700947022"/>
          <c:y val="0.92280545690835425"/>
          <c:w val="0.75449990725972638"/>
          <c:h val="5.60118422972944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bg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2128" b="1" i="0" u="none" strike="noStrike" kern="1200" spc="0" normalizeH="0" baseline="0">
                <a:solidFill>
                  <a:schemeClr val="dk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Показатель обучающиеся во 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ФГИС</a:t>
            </a:r>
            <a:r>
              <a:rPr lang="ru-RU" sz="2000" baseline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Моя школа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1.5008865712858503E-3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2128" b="1" i="0" u="none" strike="noStrike" kern="1200" spc="0" normalizeH="0" baseline="0">
              <a:solidFill>
                <a:schemeClr val="dk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  <c:perspective val="5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Показатель обучающиеся во ФГИС Моя школа 2024-2025</c:v>
                </c:pt>
              </c:strCache>
            </c:strRef>
          </c:tx>
          <c:dPt>
            <c:idx val="0"/>
            <c:bubble3D val="0"/>
            <c:spPr>
              <a:gradFill>
                <a:gsLst>
                  <a:gs pos="100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31F-4A0A-AB7C-C35D65D5810C}"/>
              </c:ext>
            </c:extLst>
          </c:dPt>
          <c:dPt>
            <c:idx val="1"/>
            <c:bubble3D val="0"/>
            <c:spPr>
              <a:gradFill>
                <a:gsLst>
                  <a:gs pos="100000">
                    <a:schemeClr val="accent2">
                      <a:lumMod val="60000"/>
                      <a:lumOff val="40000"/>
                    </a:schemeClr>
                  </a:gs>
                  <a:gs pos="0">
                    <a:schemeClr val="accent2"/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31F-4A0A-AB7C-C35D65D5810C}"/>
              </c:ext>
            </c:extLst>
          </c:dPt>
          <c:dPt>
            <c:idx val="2"/>
            <c:bubble3D val="0"/>
            <c:spPr>
              <a:gradFill>
                <a:gsLst>
                  <a:gs pos="100000">
                    <a:schemeClr val="accent3">
                      <a:lumMod val="60000"/>
                      <a:lumOff val="40000"/>
                    </a:schemeClr>
                  </a:gs>
                  <a:gs pos="0">
                    <a:schemeClr val="accent3"/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D31F-4A0A-AB7C-C35D65D5810C}"/>
              </c:ext>
            </c:extLst>
          </c:dPt>
          <c:dPt>
            <c:idx val="3"/>
            <c:bubble3D val="0"/>
            <c:spPr>
              <a:gradFill>
                <a:gsLst>
                  <a:gs pos="100000">
                    <a:schemeClr val="accent4">
                      <a:lumMod val="60000"/>
                      <a:lumOff val="40000"/>
                    </a:schemeClr>
                  </a:gs>
                  <a:gs pos="0">
                    <a:schemeClr val="accent4"/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D31F-4A0A-AB7C-C35D65D5810C}"/>
              </c:ext>
            </c:extLst>
          </c:dPt>
          <c:dPt>
            <c:idx val="4"/>
            <c:bubble3D val="0"/>
            <c:spPr>
              <a:gradFill>
                <a:gsLst>
                  <a:gs pos="100000">
                    <a:schemeClr val="accent5">
                      <a:lumMod val="60000"/>
                      <a:lumOff val="40000"/>
                    </a:schemeClr>
                  </a:gs>
                  <a:gs pos="0">
                    <a:schemeClr val="accent5"/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D31F-4A0A-AB7C-C35D65D5810C}"/>
              </c:ext>
            </c:extLst>
          </c:dPt>
          <c:dPt>
            <c:idx val="5"/>
            <c:bubble3D val="0"/>
            <c:spPr>
              <a:gradFill>
                <a:gsLst>
                  <a:gs pos="100000">
                    <a:schemeClr val="accent6">
                      <a:lumMod val="60000"/>
                      <a:lumOff val="40000"/>
                    </a:schemeClr>
                  </a:gs>
                  <a:gs pos="0">
                    <a:schemeClr val="accent6"/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D31F-4A0A-AB7C-C35D65D5810C}"/>
              </c:ext>
            </c:extLst>
          </c:dPt>
          <c:dPt>
            <c:idx val="6"/>
            <c:bubble3D val="0"/>
            <c:spPr>
              <a:gradFill>
                <a:gsLst>
                  <a:gs pos="100000">
                    <a:schemeClr val="accent1">
                      <a:lumMod val="60000"/>
                      <a:lumMod val="60000"/>
                      <a:lumOff val="40000"/>
                    </a:schemeClr>
                  </a:gs>
                  <a:gs pos="0">
                    <a:schemeClr val="accent1">
                      <a:lumMod val="60000"/>
                    </a:schemeClr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D31F-4A0A-AB7C-C35D65D5810C}"/>
              </c:ext>
            </c:extLst>
          </c:dPt>
          <c:dPt>
            <c:idx val="7"/>
            <c:bubble3D val="0"/>
            <c:spPr>
              <a:gradFill>
                <a:gsLst>
                  <a:gs pos="100000">
                    <a:schemeClr val="accent2">
                      <a:lumMod val="60000"/>
                      <a:lumMod val="60000"/>
                      <a:lumOff val="40000"/>
                    </a:schemeClr>
                  </a:gs>
                  <a:gs pos="0">
                    <a:schemeClr val="accent2">
                      <a:lumMod val="60000"/>
                    </a:schemeClr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D31F-4A0A-AB7C-C35D65D5810C}"/>
              </c:ext>
            </c:extLst>
          </c:dPt>
          <c:dPt>
            <c:idx val="8"/>
            <c:bubble3D val="0"/>
            <c:spPr>
              <a:gradFill>
                <a:gsLst>
                  <a:gs pos="100000">
                    <a:schemeClr val="accent3">
                      <a:lumMod val="60000"/>
                      <a:lumMod val="60000"/>
                      <a:lumOff val="40000"/>
                    </a:schemeClr>
                  </a:gs>
                  <a:gs pos="0">
                    <a:schemeClr val="accent3">
                      <a:lumMod val="60000"/>
                    </a:schemeClr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D31F-4A0A-AB7C-C35D65D5810C}"/>
              </c:ext>
            </c:extLst>
          </c:dPt>
          <c:dPt>
            <c:idx val="9"/>
            <c:bubble3D val="0"/>
            <c:spPr>
              <a:gradFill>
                <a:gsLst>
                  <a:gs pos="100000">
                    <a:schemeClr val="accent4">
                      <a:lumMod val="60000"/>
                      <a:lumMod val="60000"/>
                      <a:lumOff val="40000"/>
                    </a:schemeClr>
                  </a:gs>
                  <a:gs pos="0">
                    <a:schemeClr val="accent4">
                      <a:lumMod val="60000"/>
                    </a:schemeClr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D31F-4A0A-AB7C-C35D65D5810C}"/>
              </c:ext>
            </c:extLst>
          </c:dPt>
          <c:dPt>
            <c:idx val="10"/>
            <c:bubble3D val="0"/>
            <c:spPr>
              <a:gradFill>
                <a:gsLst>
                  <a:gs pos="100000">
                    <a:schemeClr val="accent5">
                      <a:lumMod val="60000"/>
                      <a:lumMod val="60000"/>
                      <a:lumOff val="40000"/>
                    </a:schemeClr>
                  </a:gs>
                  <a:gs pos="0">
                    <a:schemeClr val="accent5">
                      <a:lumMod val="60000"/>
                    </a:schemeClr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5-D31F-4A0A-AB7C-C35D65D5810C}"/>
              </c:ext>
            </c:extLst>
          </c:dPt>
          <c:dPt>
            <c:idx val="11"/>
            <c:bubble3D val="0"/>
            <c:spPr>
              <a:gradFill>
                <a:gsLst>
                  <a:gs pos="100000">
                    <a:schemeClr val="accent6">
                      <a:lumMod val="60000"/>
                      <a:lumMod val="60000"/>
                      <a:lumOff val="40000"/>
                    </a:schemeClr>
                  </a:gs>
                  <a:gs pos="0">
                    <a:schemeClr val="accent6">
                      <a:lumMod val="60000"/>
                    </a:schemeClr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7-D31F-4A0A-AB7C-C35D65D5810C}"/>
              </c:ext>
            </c:extLst>
          </c:dPt>
          <c:dPt>
            <c:idx val="12"/>
            <c:bubble3D val="0"/>
            <c:spPr>
              <a:gradFill>
                <a:gsLst>
                  <a:gs pos="100000">
                    <a:schemeClr val="accent1">
                      <a:lumMod val="80000"/>
                      <a:lumOff val="20000"/>
                      <a:lumMod val="60000"/>
                      <a:lumOff val="40000"/>
                    </a:schemeClr>
                  </a:gs>
                  <a:gs pos="0">
                    <a:schemeClr val="accent1">
                      <a:lumMod val="80000"/>
                      <a:lumOff val="20000"/>
                    </a:schemeClr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9-D31F-4A0A-AB7C-C35D65D5810C}"/>
              </c:ext>
            </c:extLst>
          </c:dPt>
          <c:dPt>
            <c:idx val="13"/>
            <c:bubble3D val="0"/>
            <c:spPr>
              <a:gradFill>
                <a:gsLst>
                  <a:gs pos="100000">
                    <a:schemeClr val="accent2">
                      <a:lumMod val="80000"/>
                      <a:lumOff val="20000"/>
                      <a:lumMod val="60000"/>
                      <a:lumOff val="40000"/>
                    </a:schemeClr>
                  </a:gs>
                  <a:gs pos="0">
                    <a:schemeClr val="accent2">
                      <a:lumMod val="80000"/>
                      <a:lumOff val="20000"/>
                    </a:schemeClr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B-D31F-4A0A-AB7C-C35D65D5810C}"/>
              </c:ext>
            </c:extLst>
          </c:dPt>
          <c:dLbls>
            <c:dLbl>
              <c:idx val="0"/>
              <c:layout>
                <c:manualLayout>
                  <c:x val="-9.6919295785305778E-3"/>
                  <c:y val="-2.2375743397013093E-2"/>
                </c:manualLayout>
              </c:layout>
              <c:tx>
                <c:rich>
                  <a:bodyPr/>
                  <a:lstStyle/>
                  <a:p>
                    <a:fld id="{6E14219A-A514-437B-AF88-1C8E66AFABED}" type="VALUE">
                      <a:rPr lang="ru-RU" smtClean="0"/>
                      <a:pPr/>
                      <a:t>[ЗНАЧЕНИЕ]</a:t>
                    </a:fld>
                    <a:r>
                      <a:rPr lang="ru-RU" dirty="0" smtClean="0"/>
                      <a:t> Верхнеуринская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31F-4A0A-AB7C-C35D65D5810C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89136825-73FB-404F-8182-65F51E2D1C26}" type="VALUE">
                      <a:rPr lang="ru-RU" smtClean="0"/>
                      <a:pPr/>
                      <a:t>[ЗНАЧЕНИЕ]</a:t>
                    </a:fld>
                    <a:r>
                      <a:rPr lang="ru-RU" dirty="0" smtClean="0"/>
                      <a:t> Елисеевская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31F-4A0A-AB7C-C35D65D5810C}"/>
                </c:ext>
              </c:extLst>
            </c:dLbl>
            <c:dLbl>
              <c:idx val="2"/>
              <c:layout>
                <c:manualLayout>
                  <c:x val="5.1227733185894159E-2"/>
                  <c:y val="-8.626505402279782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dk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EE3B898D-2CF7-4BCD-9CDA-137FA93F3CEF}" type="VALUE">
                      <a:rPr lang="ru-RU" smtClean="0"/>
                      <a:pPr>
                        <a:defRPr/>
                      </a:pPr>
                      <a:t>[ЗНАЧЕНИЕ]</a:t>
                    </a:fld>
                    <a:r>
                      <a:rPr lang="ru-RU" dirty="0" smtClean="0"/>
                      <a:t> Изумрудновская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dk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837610341080247"/>
                      <c:h val="7.6062181514070779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31F-4A0A-AB7C-C35D65D5810C}"/>
                </c:ext>
              </c:extLst>
            </c:dLbl>
            <c:dLbl>
              <c:idx val="3"/>
              <c:layout>
                <c:manualLayout>
                  <c:x val="-4.8047541061414989E-3"/>
                  <c:y val="-4.6601113950289338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dk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dirty="0" smtClean="0"/>
                      <a:t>71% Ирбейская №1</a:t>
                    </a:r>
                    <a:endParaRPr lang="ru-RU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dk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994952519079177"/>
                      <c:h val="6.722093838936438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D31F-4A0A-AB7C-C35D65D5810C}"/>
                </c:ext>
              </c:extLst>
            </c:dLbl>
            <c:dLbl>
              <c:idx val="4"/>
              <c:layout>
                <c:manualLayout>
                  <c:x val="-8.0052493438321683E-3"/>
                  <c:y val="-9.3490300332626286E-2"/>
                </c:manualLayout>
              </c:layout>
              <c:tx>
                <c:rich>
                  <a:bodyPr/>
                  <a:lstStyle/>
                  <a:p>
                    <a:fld id="{60D6554C-8730-4B85-94DF-7C1866DCB798}" type="VALUE">
                      <a:rPr lang="ru-RU" smtClean="0"/>
                      <a:pPr/>
                      <a:t>[ЗНАЧЕНИЕ]</a:t>
                    </a:fld>
                    <a:r>
                      <a:rPr lang="ru-RU" dirty="0" smtClean="0"/>
                      <a:t> СОШ №2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D31F-4A0A-AB7C-C35D65D5810C}"/>
                </c:ext>
              </c:extLst>
            </c:dLbl>
            <c:dLbl>
              <c:idx val="5"/>
              <c:layout>
                <c:manualLayout>
                  <c:x val="1.0235902715550386E-2"/>
                  <c:y val="-0.10294218328358347"/>
                </c:manualLayout>
              </c:layout>
              <c:tx>
                <c:rich>
                  <a:bodyPr/>
                  <a:lstStyle/>
                  <a:p>
                    <a:fld id="{23D2A76E-A9F7-4669-86E2-0EEC49FEE721}" type="VALUE">
                      <a:rPr lang="ru-RU" smtClean="0"/>
                      <a:pPr/>
                      <a:t>[ЗНАЧЕНИЕ]</a:t>
                    </a:fld>
                    <a:r>
                      <a:rPr lang="ru-RU" dirty="0" smtClean="0"/>
                      <a:t> Маловская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D31F-4A0A-AB7C-C35D65D5810C}"/>
                </c:ext>
              </c:extLst>
            </c:dLbl>
            <c:dLbl>
              <c:idx val="6"/>
              <c:layout>
                <c:manualLayout>
                  <c:x val="1.3757409265101789E-2"/>
                  <c:y val="-6.196085164111756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dk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268634D8-4107-4F15-82AE-1B3C6DB92D3B}" type="VALUE">
                      <a:rPr lang="ru-RU" smtClean="0"/>
                      <a:pPr>
                        <a:defRPr/>
                      </a:pPr>
                      <a:t>[ЗНАЧЕНИЕ]</a:t>
                    </a:fld>
                    <a:r>
                      <a:rPr lang="ru-RU" dirty="0" smtClean="0"/>
                      <a:t> Николаевская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dk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458707492071962"/>
                      <c:h val="0.1220621351696941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D31F-4A0A-AB7C-C35D65D5810C}"/>
                </c:ext>
              </c:extLst>
            </c:dLbl>
            <c:dLbl>
              <c:idx val="7"/>
              <c:layout>
                <c:manualLayout>
                  <c:x val="8.5561975190227402E-2"/>
                  <c:y val="-9.0050283648651867E-3"/>
                </c:manualLayout>
              </c:layout>
              <c:tx>
                <c:rich>
                  <a:bodyPr/>
                  <a:lstStyle/>
                  <a:p>
                    <a:fld id="{C7CC167B-B956-4D56-9B41-53DBE3ACBB41}" type="VALUE">
                      <a:rPr lang="ru-RU" smtClean="0"/>
                      <a:pPr/>
                      <a:t>[ЗНАЧЕНИЕ]</a:t>
                    </a:fld>
                    <a:r>
                      <a:rPr lang="ru-RU" dirty="0" smtClean="0"/>
                      <a:t> Петропавловская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D31F-4A0A-AB7C-C35D65D5810C}"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fld id="{9EEA577F-71AD-40AD-96F3-CC894E3F826F}" type="VALUE">
                      <a:rPr lang="ru-RU" smtClean="0"/>
                      <a:pPr/>
                      <a:t>[ЗНАЧЕНИЕ]</a:t>
                    </a:fld>
                    <a:r>
                      <a:rPr lang="ru-RU" dirty="0" smtClean="0"/>
                      <a:t> Степановская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D31F-4A0A-AB7C-C35D65D5810C}"/>
                </c:ext>
              </c:extLst>
            </c:dLbl>
            <c:dLbl>
              <c:idx val="9"/>
              <c:layout>
                <c:manualLayout>
                  <c:x val="7.7154654916069924E-3"/>
                  <c:y val="-6.98509238614400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lang="ru-RU" sz="1197" b="0" i="0" u="none" strike="noStrike" kern="1200" baseline="0">
                        <a:solidFill>
                          <a:schemeClr val="dk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55607D3-9A00-4FBC-8889-C09EC44C759A}" type="VALUE">
                      <a:rPr lang="ru-RU" smtClean="0"/>
                      <a:pPr>
                        <a:defRPr lang="ru-RU"/>
                      </a:pPr>
                      <a:t>[ЗНАЧЕНИЕ]</a:t>
                    </a:fld>
                    <a:r>
                      <a:rPr lang="ru-RU" dirty="0" smtClean="0"/>
                      <a:t> Тальская</a:t>
                    </a:r>
                    <a:r>
                      <a:rPr lang="ru-RU" baseline="0" dirty="0" smtClean="0"/>
                      <a:t> 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ru-RU" sz="1197" b="0" i="0" u="none" strike="noStrike" kern="1200" baseline="0">
                      <a:solidFill>
                        <a:schemeClr val="dk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087582482668611"/>
                      <c:h val="0.1116285940590722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3-D31F-4A0A-AB7C-C35D65D5810C}"/>
                </c:ext>
              </c:extLst>
            </c:dLbl>
            <c:dLbl>
              <c:idx val="10"/>
              <c:layout>
                <c:manualLayout>
                  <c:x val="-1.6568037640281026E-3"/>
                  <c:y val="-0.1070193034861504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dk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A0BF7345-5CF5-4B05-9147-CAA8F785099D}" type="VALUE">
                      <a:rPr lang="ru-RU" smtClean="0"/>
                      <a:pPr>
                        <a:defRPr/>
                      </a:pPr>
                      <a:t>[ЗНАЧЕНИЕ]</a:t>
                    </a:fld>
                    <a:r>
                      <a:rPr lang="ru-RU" dirty="0" smtClean="0"/>
                      <a:t> Тумаковская 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dk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472185991197989"/>
                      <c:h val="0.1195081274212882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5-D31F-4A0A-AB7C-C35D65D5810C}"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fld id="{AFF4E5E3-286E-40C2-AC88-646BEB80A12B}" type="VALUE">
                      <a:rPr lang="ru-RU" smtClean="0"/>
                      <a:pPr/>
                      <a:t>[ЗНАЧЕНИЕ]</a:t>
                    </a:fld>
                    <a:r>
                      <a:rPr lang="ru-RU" dirty="0" smtClean="0"/>
                      <a:t> Усть-Ярульская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7-D31F-4A0A-AB7C-C35D65D5810C}"/>
                </c:ext>
              </c:extLst>
            </c:dLbl>
            <c:dLbl>
              <c:idx val="12"/>
              <c:layout>
                <c:manualLayout>
                  <c:x val="3.128112925656612E-2"/>
                  <c:y val="3.299342182761282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dk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2293A381-730A-4AD5-99EB-56B6D0B5F1C7}" type="VALUE">
                      <a:rPr lang="ru-RU" smtClean="0"/>
                      <a:pPr>
                        <a:defRPr/>
                      </a:pPr>
                      <a:t>[ЗНАЧЕНИЕ]</a:t>
                    </a:fld>
                    <a:r>
                      <a:rPr lang="ru-RU" dirty="0" smtClean="0"/>
                      <a:t> Александровская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dk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990281187419578"/>
                      <c:h val="0.1326407657776270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9-D31F-4A0A-AB7C-C35D65D5810C}"/>
                </c:ext>
              </c:extLst>
            </c:dLbl>
            <c:dLbl>
              <c:idx val="13"/>
              <c:layout>
                <c:manualLayout>
                  <c:x val="3.7977161107372259E-2"/>
                  <c:y val="-4.0866523982161611E-2"/>
                </c:manualLayout>
              </c:layout>
              <c:tx>
                <c:rich>
                  <a:bodyPr/>
                  <a:lstStyle/>
                  <a:p>
                    <a:fld id="{6E313B8A-0447-4544-8D43-B1EBC18623BD}" type="VALUE">
                      <a:rPr lang="ru-RU" smtClean="0"/>
                      <a:pPr/>
                      <a:t>[ЗНАЧЕНИЕ]</a:t>
                    </a:fld>
                    <a:r>
                      <a:rPr lang="ru-RU" dirty="0" smtClean="0"/>
                      <a:t> Благовещенская</a:t>
                    </a:r>
                    <a:r>
                      <a:rPr lang="ru-RU" baseline="0" dirty="0" smtClean="0"/>
                      <a:t>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B-D31F-4A0A-AB7C-C35D65D5810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Лист1!$A$2:$A$15</c:f>
              <c:strCache>
                <c:ptCount val="14"/>
                <c:pt idx="0">
                  <c:v>Верхнеуринская СОШ </c:v>
                </c:pt>
                <c:pt idx="1">
                  <c:v>Елисеевская ООШ</c:v>
                </c:pt>
                <c:pt idx="2">
                  <c:v>Изумрудновская ООШ</c:v>
                </c:pt>
                <c:pt idx="3">
                  <c:v>СОШ №1</c:v>
                </c:pt>
                <c:pt idx="4">
                  <c:v>СОШ №2</c:v>
                </c:pt>
                <c:pt idx="5">
                  <c:v>Маловская ООШ</c:v>
                </c:pt>
                <c:pt idx="6">
                  <c:v>Николаевская СОШ</c:v>
                </c:pt>
                <c:pt idx="7">
                  <c:v>Петропавловская ОО</c:v>
                </c:pt>
                <c:pt idx="8">
                  <c:v>Степановская СОШ</c:v>
                </c:pt>
                <c:pt idx="9">
                  <c:v>Тальская СОШ</c:v>
                </c:pt>
                <c:pt idx="10">
                  <c:v>Тумаковская СОШ</c:v>
                </c:pt>
                <c:pt idx="11">
                  <c:v>Устьярульская СОШ</c:v>
                </c:pt>
                <c:pt idx="12">
                  <c:v>Александровская СОШ</c:v>
                </c:pt>
                <c:pt idx="13">
                  <c:v>Благовещенская СОШ</c:v>
                </c:pt>
              </c:strCache>
            </c:strRef>
          </c:cat>
          <c:val>
            <c:numRef>
              <c:f>Лист1!$B$2:$B$15</c:f>
              <c:numCache>
                <c:formatCode>0%</c:formatCode>
                <c:ptCount val="14"/>
                <c:pt idx="0">
                  <c:v>0.89</c:v>
                </c:pt>
                <c:pt idx="1">
                  <c:v>0.95</c:v>
                </c:pt>
                <c:pt idx="2">
                  <c:v>0.75</c:v>
                </c:pt>
                <c:pt idx="3">
                  <c:v>0.71</c:v>
                </c:pt>
                <c:pt idx="4">
                  <c:v>0.76</c:v>
                </c:pt>
                <c:pt idx="5">
                  <c:v>0.66</c:v>
                </c:pt>
                <c:pt idx="6">
                  <c:v>1</c:v>
                </c:pt>
                <c:pt idx="7">
                  <c:v>1</c:v>
                </c:pt>
                <c:pt idx="8">
                  <c:v>0.5</c:v>
                </c:pt>
                <c:pt idx="9">
                  <c:v>1</c:v>
                </c:pt>
                <c:pt idx="10">
                  <c:v>0.91</c:v>
                </c:pt>
                <c:pt idx="11">
                  <c:v>0.87</c:v>
                </c:pt>
                <c:pt idx="12">
                  <c:v>1</c:v>
                </c:pt>
                <c:pt idx="1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C-D31F-4A0A-AB7C-C35D65D581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tx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normalizeH="0" baseline="0">
                <a:solidFill>
                  <a:schemeClr val="dk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ФГИС Моя школа</a:t>
            </a:r>
          </a:p>
          <a:p>
            <a:pPr>
              <a:defRPr/>
            </a:pP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активности обучающихся </a:t>
            </a:r>
            <a:endParaRPr lang="ru-RU" sz="2000" dirty="0"/>
          </a:p>
        </c:rich>
      </c:tx>
      <c:layout>
        <c:manualLayout>
          <c:xMode val="edge"/>
          <c:yMode val="edge"/>
          <c:x val="0.1503110690562077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normalizeH="0" baseline="0">
              <a:solidFill>
                <a:schemeClr val="dk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  <c:perspective val="5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обучающиеся</c:v>
                </c:pt>
              </c:strCache>
            </c:strRef>
          </c:tx>
          <c:dPt>
            <c:idx val="0"/>
            <c:bubble3D val="0"/>
            <c:spPr>
              <a:gradFill>
                <a:gsLst>
                  <a:gs pos="100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359C-4C91-A009-51037DA93A49}"/>
              </c:ext>
            </c:extLst>
          </c:dPt>
          <c:dPt>
            <c:idx val="1"/>
            <c:bubble3D val="0"/>
            <c:spPr>
              <a:gradFill>
                <a:gsLst>
                  <a:gs pos="100000">
                    <a:schemeClr val="accent2">
                      <a:lumMod val="60000"/>
                      <a:lumOff val="40000"/>
                    </a:schemeClr>
                  </a:gs>
                  <a:gs pos="0">
                    <a:schemeClr val="accent2"/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359C-4C91-A009-51037DA93A49}"/>
              </c:ext>
            </c:extLst>
          </c:dPt>
          <c:dPt>
            <c:idx val="2"/>
            <c:bubble3D val="0"/>
            <c:spPr>
              <a:gradFill>
                <a:gsLst>
                  <a:gs pos="100000">
                    <a:schemeClr val="accent3">
                      <a:lumMod val="60000"/>
                      <a:lumOff val="40000"/>
                    </a:schemeClr>
                  </a:gs>
                  <a:gs pos="0">
                    <a:schemeClr val="accent3"/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359C-4C91-A009-51037DA93A49}"/>
              </c:ext>
            </c:extLst>
          </c:dPt>
          <c:dPt>
            <c:idx val="3"/>
            <c:bubble3D val="0"/>
            <c:spPr>
              <a:gradFill>
                <a:gsLst>
                  <a:gs pos="100000">
                    <a:schemeClr val="accent4">
                      <a:lumMod val="60000"/>
                      <a:lumOff val="40000"/>
                    </a:schemeClr>
                  </a:gs>
                  <a:gs pos="0">
                    <a:schemeClr val="accent4"/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359C-4C91-A009-51037DA93A49}"/>
              </c:ext>
            </c:extLst>
          </c:dPt>
          <c:dPt>
            <c:idx val="4"/>
            <c:bubble3D val="0"/>
            <c:spPr>
              <a:gradFill>
                <a:gsLst>
                  <a:gs pos="100000">
                    <a:schemeClr val="accent5">
                      <a:lumMod val="60000"/>
                      <a:lumOff val="40000"/>
                    </a:schemeClr>
                  </a:gs>
                  <a:gs pos="0">
                    <a:schemeClr val="accent5"/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359C-4C91-A009-51037DA93A49}"/>
              </c:ext>
            </c:extLst>
          </c:dPt>
          <c:dPt>
            <c:idx val="5"/>
            <c:bubble3D val="0"/>
            <c:spPr>
              <a:gradFill>
                <a:gsLst>
                  <a:gs pos="100000">
                    <a:schemeClr val="accent6">
                      <a:lumMod val="60000"/>
                      <a:lumOff val="40000"/>
                    </a:schemeClr>
                  </a:gs>
                  <a:gs pos="0">
                    <a:schemeClr val="accent6"/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359C-4C91-A009-51037DA93A49}"/>
              </c:ext>
            </c:extLst>
          </c:dPt>
          <c:dPt>
            <c:idx val="6"/>
            <c:bubble3D val="0"/>
            <c:spPr>
              <a:gradFill>
                <a:gsLst>
                  <a:gs pos="100000">
                    <a:schemeClr val="accent1">
                      <a:lumMod val="60000"/>
                      <a:lumMod val="60000"/>
                      <a:lumOff val="40000"/>
                    </a:schemeClr>
                  </a:gs>
                  <a:gs pos="0">
                    <a:schemeClr val="accent1">
                      <a:lumMod val="60000"/>
                    </a:schemeClr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359C-4C91-A009-51037DA93A49}"/>
              </c:ext>
            </c:extLst>
          </c:dPt>
          <c:dPt>
            <c:idx val="7"/>
            <c:bubble3D val="0"/>
            <c:spPr>
              <a:gradFill>
                <a:gsLst>
                  <a:gs pos="100000">
                    <a:schemeClr val="accent2">
                      <a:lumMod val="60000"/>
                      <a:lumMod val="60000"/>
                      <a:lumOff val="40000"/>
                    </a:schemeClr>
                  </a:gs>
                  <a:gs pos="0">
                    <a:schemeClr val="accent2">
                      <a:lumMod val="60000"/>
                    </a:schemeClr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359C-4C91-A009-51037DA93A49}"/>
              </c:ext>
            </c:extLst>
          </c:dPt>
          <c:dPt>
            <c:idx val="8"/>
            <c:bubble3D val="0"/>
            <c:spPr>
              <a:gradFill>
                <a:gsLst>
                  <a:gs pos="100000">
                    <a:schemeClr val="accent3">
                      <a:lumMod val="60000"/>
                      <a:lumMod val="60000"/>
                      <a:lumOff val="40000"/>
                    </a:schemeClr>
                  </a:gs>
                  <a:gs pos="0">
                    <a:schemeClr val="accent3">
                      <a:lumMod val="60000"/>
                    </a:schemeClr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359C-4C91-A009-51037DA93A49}"/>
              </c:ext>
            </c:extLst>
          </c:dPt>
          <c:dPt>
            <c:idx val="9"/>
            <c:bubble3D val="0"/>
            <c:spPr>
              <a:gradFill>
                <a:gsLst>
                  <a:gs pos="100000">
                    <a:schemeClr val="accent4">
                      <a:lumMod val="60000"/>
                      <a:lumMod val="60000"/>
                      <a:lumOff val="40000"/>
                    </a:schemeClr>
                  </a:gs>
                  <a:gs pos="0">
                    <a:schemeClr val="accent4">
                      <a:lumMod val="60000"/>
                    </a:schemeClr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359C-4C91-A009-51037DA93A49}"/>
              </c:ext>
            </c:extLst>
          </c:dPt>
          <c:dPt>
            <c:idx val="10"/>
            <c:bubble3D val="0"/>
            <c:spPr>
              <a:gradFill>
                <a:gsLst>
                  <a:gs pos="100000">
                    <a:schemeClr val="accent5">
                      <a:lumMod val="60000"/>
                      <a:lumMod val="60000"/>
                      <a:lumOff val="40000"/>
                    </a:schemeClr>
                  </a:gs>
                  <a:gs pos="0">
                    <a:schemeClr val="accent5">
                      <a:lumMod val="60000"/>
                    </a:schemeClr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5-359C-4C91-A009-51037DA93A49}"/>
              </c:ext>
            </c:extLst>
          </c:dPt>
          <c:dPt>
            <c:idx val="11"/>
            <c:bubble3D val="0"/>
            <c:spPr>
              <a:gradFill>
                <a:gsLst>
                  <a:gs pos="100000">
                    <a:schemeClr val="accent6">
                      <a:lumMod val="60000"/>
                      <a:lumMod val="60000"/>
                      <a:lumOff val="40000"/>
                    </a:schemeClr>
                  </a:gs>
                  <a:gs pos="0">
                    <a:schemeClr val="accent6">
                      <a:lumMod val="60000"/>
                    </a:schemeClr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7-359C-4C91-A009-51037DA93A49}"/>
              </c:ext>
            </c:extLst>
          </c:dPt>
          <c:dPt>
            <c:idx val="12"/>
            <c:bubble3D val="0"/>
            <c:spPr>
              <a:gradFill>
                <a:gsLst>
                  <a:gs pos="100000">
                    <a:schemeClr val="accent1">
                      <a:lumMod val="80000"/>
                      <a:lumOff val="20000"/>
                      <a:lumMod val="60000"/>
                      <a:lumOff val="40000"/>
                    </a:schemeClr>
                  </a:gs>
                  <a:gs pos="0">
                    <a:schemeClr val="accent1">
                      <a:lumMod val="80000"/>
                      <a:lumOff val="20000"/>
                    </a:schemeClr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9-359C-4C91-A009-51037DA93A49}"/>
              </c:ext>
            </c:extLst>
          </c:dPt>
          <c:dPt>
            <c:idx val="13"/>
            <c:bubble3D val="0"/>
            <c:spPr>
              <a:gradFill>
                <a:gsLst>
                  <a:gs pos="100000">
                    <a:schemeClr val="accent2">
                      <a:lumMod val="80000"/>
                      <a:lumOff val="20000"/>
                      <a:lumMod val="60000"/>
                      <a:lumOff val="40000"/>
                    </a:schemeClr>
                  </a:gs>
                  <a:gs pos="0">
                    <a:schemeClr val="accent2">
                      <a:lumMod val="80000"/>
                      <a:lumOff val="20000"/>
                    </a:schemeClr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B-359C-4C91-A009-51037DA93A49}"/>
              </c:ext>
            </c:extLst>
          </c:dPt>
          <c:dLbls>
            <c:dLbl>
              <c:idx val="0"/>
              <c:layout>
                <c:manualLayout>
                  <c:x val="5.3211824022184932E-2"/>
                  <c:y val="-6.381156430476817E-4"/>
                </c:manualLayout>
              </c:layout>
              <c:tx>
                <c:rich>
                  <a:bodyPr/>
                  <a:lstStyle/>
                  <a:p>
                    <a:fld id="{69985824-EF84-4622-9A62-1289C841626A}" type="PERCENTAGE">
                      <a:rPr lang="ru-RU" smtClean="0"/>
                      <a:pPr/>
                      <a:t>[ПРОЦЕНТ]</a:t>
                    </a:fld>
                    <a:r>
                      <a:rPr lang="ru-RU" dirty="0" smtClean="0"/>
                      <a:t> Изумрудновская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336099585062235"/>
                      <c:h val="3.9388633467796391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359C-4C91-A009-51037DA93A49}"/>
                </c:ext>
              </c:extLst>
            </c:dLbl>
            <c:dLbl>
              <c:idx val="1"/>
              <c:layout>
                <c:manualLayout>
                  <c:x val="8.4657689846293783E-3"/>
                  <c:y val="3.5045449001129596E-2"/>
                </c:manualLayout>
              </c:layout>
              <c:tx>
                <c:rich>
                  <a:bodyPr/>
                  <a:lstStyle/>
                  <a:p>
                    <a:fld id="{21E4BD19-698A-4843-AC86-A0DD17FA0366}" type="PERCENTAGE">
                      <a:rPr lang="ru-RU" smtClean="0"/>
                      <a:pPr/>
                      <a:t>[ПРОЦЕНТ]</a:t>
                    </a:fld>
                    <a:r>
                      <a:rPr lang="ru-RU" dirty="0" smtClean="0"/>
                      <a:t> Петропавловская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771784232365141"/>
                      <c:h val="3.9388633467796391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359C-4C91-A009-51037DA93A49}"/>
                </c:ext>
              </c:extLst>
            </c:dLbl>
            <c:dLbl>
              <c:idx val="2"/>
              <c:layout>
                <c:manualLayout>
                  <c:x val="-8.6355797518600397E-2"/>
                  <c:y val="1.658265407317448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0" i="0" u="none" strike="noStrike" kern="1200" baseline="0">
                        <a:solidFill>
                          <a:schemeClr val="dk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74CAEC0-57A5-4D0E-816D-F5D647014EE8}" type="PERCENTAGE">
                      <a:rPr lang="ru-RU" smtClean="0"/>
                      <a:pPr>
                        <a:defRPr/>
                      </a:pPr>
                      <a:t>[ПРОЦЕНТ]</a:t>
                    </a:fld>
                    <a:r>
                      <a:rPr lang="ru-RU" dirty="0" smtClean="0"/>
                      <a:t> Тумаковская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dk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959192188054728"/>
                      <c:h val="5.2858991424616697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359C-4C91-A009-51037DA93A49}"/>
                </c:ext>
              </c:extLst>
            </c:dLbl>
            <c:dLbl>
              <c:idx val="3"/>
              <c:layout>
                <c:manualLayout>
                  <c:x val="0"/>
                  <c:y val="8.2766767605521145E-3"/>
                </c:manualLayout>
              </c:layout>
              <c:tx>
                <c:rich>
                  <a:bodyPr/>
                  <a:lstStyle/>
                  <a:p>
                    <a:fld id="{4C6DB3C8-6E6B-4B82-B254-96456DDFE612}" type="PERCENTAGE">
                      <a:rPr lang="ru-RU" smtClean="0"/>
                      <a:pPr/>
                      <a:t>[ПРОЦЕНТ]</a:t>
                    </a:fld>
                    <a:r>
                      <a:rPr lang="ru-RU" dirty="0" smtClean="0"/>
                      <a:t> Усть-Ярульская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543568464730289"/>
                      <c:h val="3.9388633467796391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359C-4C91-A009-51037DA93A49}"/>
                </c:ext>
              </c:extLst>
            </c:dLbl>
            <c:dLbl>
              <c:idx val="4"/>
              <c:layout>
                <c:manualLayout>
                  <c:x val="-4.5348522856621713E-2"/>
                  <c:y val="-0.11609048141095571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0" i="0" u="none" strike="noStrike" kern="1200" baseline="0">
                        <a:solidFill>
                          <a:schemeClr val="dk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DB537A26-002E-47B3-AFFC-F18BC8EFFFA6}" type="PERCENTAGE">
                      <a:rPr lang="ru-RU" smtClean="0"/>
                      <a:pPr>
                        <a:defRPr/>
                      </a:pPr>
                      <a:t>[ПРОЦЕНТ]</a:t>
                    </a:fld>
                    <a:r>
                      <a:rPr lang="ru-RU" dirty="0" smtClean="0"/>
                      <a:t> Ирбейская №1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dk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276073677829103"/>
                      <c:h val="6.6329290475862182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359C-4C91-A009-51037DA93A49}"/>
                </c:ext>
              </c:extLst>
            </c:dLbl>
            <c:dLbl>
              <c:idx val="5"/>
              <c:layout>
                <c:manualLayout>
                  <c:x val="-1.8596356301689605E-2"/>
                  <c:y val="-0.1712875802782093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0" i="0" u="none" strike="noStrike" kern="1200" baseline="0">
                        <a:solidFill>
                          <a:schemeClr val="dk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52A9C29-1DED-4CE0-8243-1281E1D73681}" type="PERCENTAGE">
                      <a:rPr lang="ru-RU" smtClean="0"/>
                      <a:pPr>
                        <a:defRPr/>
                      </a:pPr>
                      <a:t>[ПРОЦЕНТ]</a:t>
                    </a:fld>
                    <a:r>
                      <a:rPr lang="ru-RU" dirty="0" smtClean="0"/>
                      <a:t> Верхнеуринская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dk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813278008298754"/>
                      <c:h val="0.1139598489786092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359C-4C91-A009-51037DA93A49}"/>
                </c:ext>
              </c:extLst>
            </c:dLbl>
            <c:dLbl>
              <c:idx val="6"/>
              <c:layout>
                <c:manualLayout>
                  <c:x val="-0.11462669287493307"/>
                  <c:y val="-0.21407401201055654"/>
                </c:manualLayout>
              </c:layout>
              <c:tx>
                <c:rich>
                  <a:bodyPr/>
                  <a:lstStyle/>
                  <a:p>
                    <a:fld id="{39686FF1-6DEC-4DF0-84F4-0E667A2E52D3}" type="PERCENTAGE">
                      <a:rPr lang="ru-RU" smtClean="0"/>
                      <a:pPr/>
                      <a:t>[ПРОЦЕНТ]</a:t>
                    </a:fld>
                    <a:r>
                      <a:rPr lang="ru-RU" dirty="0" smtClean="0"/>
                      <a:t> Маловская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305468871045581"/>
                      <c:h val="3.980511387385189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359C-4C91-A009-51037DA93A49}"/>
                </c:ext>
              </c:extLst>
            </c:dLbl>
            <c:dLbl>
              <c:idx val="7"/>
              <c:layout>
                <c:manualLayout>
                  <c:x val="0.19262283181222142"/>
                  <c:y val="-0.2130435021879933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0" i="0" u="none" strike="noStrike" kern="1200" baseline="0">
                        <a:solidFill>
                          <a:schemeClr val="dk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84CC45C4-C3DC-43B7-A66D-A7322E37757A}" type="PERCENTAGE">
                      <a:rPr lang="ru-RU" smtClean="0"/>
                      <a:pPr>
                        <a:defRPr/>
                      </a:pPr>
                      <a:t>[ПРОЦЕНТ]</a:t>
                    </a:fld>
                    <a:r>
                      <a:rPr lang="ru-RU" dirty="0" smtClean="0"/>
                      <a:t> Николаевская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dk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13064932833706"/>
                      <c:h val="5.3275297911042983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359C-4C91-A009-51037DA93A49}"/>
                </c:ext>
              </c:extLst>
            </c:dLbl>
            <c:dLbl>
              <c:idx val="8"/>
              <c:layout>
                <c:manualLayout>
                  <c:x val="-1.2695742373322813E-3"/>
                  <c:y val="-0.1135848773622911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algn="l">
                      <a:defRPr sz="900" b="0" i="0" u="none" strike="noStrike" kern="1200" baseline="0">
                        <a:solidFill>
                          <a:schemeClr val="dk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9390267-9AB7-4F45-8BF0-786201C0C0FD}" type="PERCENTAGE">
                      <a:rPr lang="ru-RU" smtClean="0"/>
                      <a:pPr algn="l">
                        <a:defRPr/>
                      </a:pPr>
                      <a:t>[ПРОЦЕНТ]</a:t>
                    </a:fld>
                    <a:r>
                      <a:rPr lang="ru-RU" dirty="0" smtClean="0"/>
                      <a:t> Елисеевская 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l">
                    <a:defRPr sz="900" b="0" i="0" u="none" strike="noStrike" kern="1200" baseline="0">
                      <a:solidFill>
                        <a:schemeClr val="dk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346386996890055"/>
                      <c:h val="5.9594140950239433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359C-4C91-A009-51037DA93A49}"/>
                </c:ext>
              </c:extLst>
            </c:dLbl>
            <c:dLbl>
              <c:idx val="9"/>
              <c:layout>
                <c:manualLayout>
                  <c:x val="5.8059538908974929E-3"/>
                  <c:y val="-0.14374333777040041"/>
                </c:manualLayout>
              </c:layout>
              <c:tx>
                <c:rich>
                  <a:bodyPr/>
                  <a:lstStyle/>
                  <a:p>
                    <a:fld id="{856B1B4A-13D5-4AF2-9656-EAF75DBE98B0}" type="PERCENTAGE">
                      <a:rPr lang="ru-RU" smtClean="0"/>
                      <a:pPr/>
                      <a:t>[ПРОЦЕНТ]</a:t>
                    </a:fld>
                    <a:r>
                      <a:rPr lang="ru-RU" dirty="0" smtClean="0"/>
                      <a:t> Александровская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298755186721989"/>
                      <c:h val="3.9388633467796391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3-359C-4C91-A009-51037DA93A49}"/>
                </c:ext>
              </c:extLst>
            </c:dLbl>
            <c:dLbl>
              <c:idx val="10"/>
              <c:layout>
                <c:manualLayout>
                  <c:x val="5.8126469638319269E-3"/>
                  <c:y val="1.3350429837643835E-2"/>
                </c:manualLayout>
              </c:layout>
              <c:tx>
                <c:rich>
                  <a:bodyPr/>
                  <a:lstStyle/>
                  <a:p>
                    <a:fld id="{FA2802D6-A323-4997-A404-CC35E8D8B873}" type="PERCENTAGE">
                      <a:rPr lang="ru-RU" smtClean="0"/>
                      <a:pPr/>
                      <a:t>[ПРОЦЕНТ]</a:t>
                    </a:fld>
                    <a:r>
                      <a:rPr lang="ru-RU" dirty="0" smtClean="0"/>
                      <a:t> Ирбейская №2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448132780082982"/>
                      <c:h val="3.9388633467796391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5-359C-4C91-A009-51037DA93A49}"/>
                </c:ext>
              </c:extLst>
            </c:dLbl>
            <c:dLbl>
              <c:idx val="11"/>
              <c:layout>
                <c:manualLayout>
                  <c:x val="-4.0687994783637361E-2"/>
                  <c:y val="1.0922604973748928E-2"/>
                </c:manualLayout>
              </c:layout>
              <c:tx>
                <c:rich>
                  <a:bodyPr/>
                  <a:lstStyle/>
                  <a:p>
                    <a:fld id="{A79B0DC3-5E5D-4434-AAE5-DCA0B4597F52}" type="PERCENTAGE">
                      <a:rPr lang="ru-RU" smtClean="0"/>
                      <a:pPr/>
                      <a:t>[ПРОЦЕНТ]</a:t>
                    </a:fld>
                    <a:r>
                      <a:rPr lang="ru-RU" dirty="0" smtClean="0"/>
                      <a:t> Степановская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7-359C-4C91-A009-51037DA93A49}"/>
                </c:ext>
              </c:extLst>
            </c:dLbl>
            <c:dLbl>
              <c:idx val="12"/>
              <c:layout>
                <c:manualLayout>
                  <c:x val="7.2592870911882901E-3"/>
                  <c:y val="-5.9187232468479356E-5"/>
                </c:manualLayout>
              </c:layout>
              <c:tx>
                <c:rich>
                  <a:bodyPr/>
                  <a:lstStyle/>
                  <a:p>
                    <a:fld id="{828738CD-64D4-4281-8D8F-9573262554D3}" type="PERCENTAGE">
                      <a:rPr lang="ru-RU" smtClean="0"/>
                      <a:pPr/>
                      <a:t>[ПРОЦЕНТ]</a:t>
                    </a:fld>
                    <a:r>
                      <a:rPr lang="ru-RU" dirty="0" smtClean="0"/>
                      <a:t> Благовещенская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603734439834025"/>
                      <c:h val="6.9828486204325135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9-359C-4C91-A009-51037DA93A49}"/>
                </c:ext>
              </c:extLst>
            </c:dLbl>
            <c:dLbl>
              <c:idx val="13"/>
              <c:layout>
                <c:manualLayout>
                  <c:x val="6.0771147123207088E-2"/>
                  <c:y val="-3.7364993805304593E-2"/>
                </c:manualLayout>
              </c:layout>
              <c:tx>
                <c:rich>
                  <a:bodyPr/>
                  <a:lstStyle/>
                  <a:p>
                    <a:fld id="{6646D4B7-362B-4C8E-A5FE-5C852952C822}" type="PERCENTAGE">
                      <a:rPr lang="ru-RU" smtClean="0"/>
                      <a:pPr/>
                      <a:t>[ПРОЦЕНТ]</a:t>
                    </a:fld>
                    <a:r>
                      <a:rPr lang="ru-RU" dirty="0" smtClean="0"/>
                      <a:t> Тальская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506224066390038"/>
                      <c:h val="3.9388633467796391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B-359C-4C91-A009-51037DA93A4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Лист1!$A$2:$A$15</c:f>
              <c:strCache>
                <c:ptCount val="14"/>
                <c:pt idx="0">
                  <c:v>Изумрудновская ООШ
</c:v>
                </c:pt>
                <c:pt idx="1">
                  <c:v> Петропавловская ООШ
</c:v>
                </c:pt>
                <c:pt idx="2">
                  <c:v>Тумаковская СОШ
</c:v>
                </c:pt>
                <c:pt idx="3">
                  <c:v>Усть-Ярульская СОШ
</c:v>
                </c:pt>
                <c:pt idx="4">
                  <c:v>Ирбейская СОШ №1
</c:v>
                </c:pt>
                <c:pt idx="5">
                  <c:v>Верхнеуринская СОШ
</c:v>
                </c:pt>
                <c:pt idx="6">
                  <c:v>Маловская ООШ
</c:v>
                </c:pt>
                <c:pt idx="7">
                  <c:v>Николаевская СОШ
</c:v>
                </c:pt>
                <c:pt idx="8">
                  <c:v>Елисеевская ООШ
</c:v>
                </c:pt>
                <c:pt idx="9">
                  <c:v>Александровская сош
</c:v>
                </c:pt>
                <c:pt idx="10">
                  <c:v> Ирбейская СОШ № 2
</c:v>
                </c:pt>
                <c:pt idx="11">
                  <c:v>Степановская СОШ
</c:v>
                </c:pt>
                <c:pt idx="12">
                  <c:v>Благовещенская СОШ
</c:v>
                </c:pt>
                <c:pt idx="13">
                  <c:v>Тальская СОШ
</c:v>
                </c:pt>
              </c:strCache>
            </c:strRef>
          </c:cat>
          <c:val>
            <c:numRef>
              <c:f>Лист1!$B$2:$B$15</c:f>
              <c:numCache>
                <c:formatCode>0%</c:formatCode>
                <c:ptCount val="14"/>
                <c:pt idx="0">
                  <c:v>0.09</c:v>
                </c:pt>
                <c:pt idx="1">
                  <c:v>0.27</c:v>
                </c:pt>
                <c:pt idx="2">
                  <c:v>0.52</c:v>
                </c:pt>
                <c:pt idx="3">
                  <c:v>0.14000000000000001</c:v>
                </c:pt>
                <c:pt idx="4">
                  <c:v>0.35</c:v>
                </c:pt>
                <c:pt idx="5">
                  <c:v>0.52</c:v>
                </c:pt>
                <c:pt idx="6">
                  <c:v>0.31</c:v>
                </c:pt>
                <c:pt idx="7">
                  <c:v>0.72</c:v>
                </c:pt>
                <c:pt idx="8">
                  <c:v>0.18</c:v>
                </c:pt>
                <c:pt idx="9">
                  <c:v>0.18</c:v>
                </c:pt>
                <c:pt idx="10">
                  <c:v>0.36</c:v>
                </c:pt>
                <c:pt idx="11">
                  <c:v>0.11</c:v>
                </c:pt>
                <c:pt idx="12">
                  <c:v>0.35</c:v>
                </c:pt>
                <c:pt idx="13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C-359C-4C91-A009-51037DA93A4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педагоги</c:v>
                </c:pt>
              </c:strCache>
            </c:strRef>
          </c:tx>
          <c:dPt>
            <c:idx val="0"/>
            <c:bubble3D val="0"/>
            <c:spPr>
              <a:gradFill>
                <a:gsLst>
                  <a:gs pos="100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E-359C-4C91-A009-51037DA93A49}"/>
              </c:ext>
            </c:extLst>
          </c:dPt>
          <c:dPt>
            <c:idx val="1"/>
            <c:bubble3D val="0"/>
            <c:spPr>
              <a:gradFill>
                <a:gsLst>
                  <a:gs pos="100000">
                    <a:schemeClr val="accent2">
                      <a:lumMod val="60000"/>
                      <a:lumOff val="40000"/>
                    </a:schemeClr>
                  </a:gs>
                  <a:gs pos="0">
                    <a:schemeClr val="accent2"/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0-359C-4C91-A009-51037DA93A49}"/>
              </c:ext>
            </c:extLst>
          </c:dPt>
          <c:dPt>
            <c:idx val="2"/>
            <c:bubble3D val="0"/>
            <c:spPr>
              <a:gradFill>
                <a:gsLst>
                  <a:gs pos="100000">
                    <a:schemeClr val="accent3">
                      <a:lumMod val="60000"/>
                      <a:lumOff val="40000"/>
                    </a:schemeClr>
                  </a:gs>
                  <a:gs pos="0">
                    <a:schemeClr val="accent3"/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2-359C-4C91-A009-51037DA93A49}"/>
              </c:ext>
            </c:extLst>
          </c:dPt>
          <c:dPt>
            <c:idx val="3"/>
            <c:bubble3D val="0"/>
            <c:spPr>
              <a:gradFill>
                <a:gsLst>
                  <a:gs pos="100000">
                    <a:schemeClr val="accent4">
                      <a:lumMod val="60000"/>
                      <a:lumOff val="40000"/>
                    </a:schemeClr>
                  </a:gs>
                  <a:gs pos="0">
                    <a:schemeClr val="accent4"/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4-359C-4C91-A009-51037DA93A49}"/>
              </c:ext>
            </c:extLst>
          </c:dPt>
          <c:dPt>
            <c:idx val="4"/>
            <c:bubble3D val="0"/>
            <c:spPr>
              <a:gradFill>
                <a:gsLst>
                  <a:gs pos="100000">
                    <a:schemeClr val="accent5">
                      <a:lumMod val="60000"/>
                      <a:lumOff val="40000"/>
                    </a:schemeClr>
                  </a:gs>
                  <a:gs pos="0">
                    <a:schemeClr val="accent5"/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6-359C-4C91-A009-51037DA93A49}"/>
              </c:ext>
            </c:extLst>
          </c:dPt>
          <c:dPt>
            <c:idx val="5"/>
            <c:bubble3D val="0"/>
            <c:spPr>
              <a:gradFill>
                <a:gsLst>
                  <a:gs pos="100000">
                    <a:schemeClr val="accent6">
                      <a:lumMod val="60000"/>
                      <a:lumOff val="40000"/>
                    </a:schemeClr>
                  </a:gs>
                  <a:gs pos="0">
                    <a:schemeClr val="accent6"/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8-359C-4C91-A009-51037DA93A49}"/>
              </c:ext>
            </c:extLst>
          </c:dPt>
          <c:dPt>
            <c:idx val="6"/>
            <c:bubble3D val="0"/>
            <c:spPr>
              <a:gradFill>
                <a:gsLst>
                  <a:gs pos="100000">
                    <a:schemeClr val="accent1">
                      <a:lumMod val="60000"/>
                      <a:lumMod val="60000"/>
                      <a:lumOff val="40000"/>
                    </a:schemeClr>
                  </a:gs>
                  <a:gs pos="0">
                    <a:schemeClr val="accent1">
                      <a:lumMod val="60000"/>
                    </a:schemeClr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A-359C-4C91-A009-51037DA93A49}"/>
              </c:ext>
            </c:extLst>
          </c:dPt>
          <c:dPt>
            <c:idx val="7"/>
            <c:bubble3D val="0"/>
            <c:spPr>
              <a:gradFill>
                <a:gsLst>
                  <a:gs pos="100000">
                    <a:schemeClr val="accent2">
                      <a:lumMod val="60000"/>
                      <a:lumMod val="60000"/>
                      <a:lumOff val="40000"/>
                    </a:schemeClr>
                  </a:gs>
                  <a:gs pos="0">
                    <a:schemeClr val="accent2">
                      <a:lumMod val="60000"/>
                    </a:schemeClr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C-359C-4C91-A009-51037DA93A49}"/>
              </c:ext>
            </c:extLst>
          </c:dPt>
          <c:dPt>
            <c:idx val="8"/>
            <c:bubble3D val="0"/>
            <c:spPr>
              <a:gradFill>
                <a:gsLst>
                  <a:gs pos="100000">
                    <a:schemeClr val="accent3">
                      <a:lumMod val="60000"/>
                      <a:lumMod val="60000"/>
                      <a:lumOff val="40000"/>
                    </a:schemeClr>
                  </a:gs>
                  <a:gs pos="0">
                    <a:schemeClr val="accent3">
                      <a:lumMod val="60000"/>
                    </a:schemeClr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E-359C-4C91-A009-51037DA93A49}"/>
              </c:ext>
            </c:extLst>
          </c:dPt>
          <c:dPt>
            <c:idx val="9"/>
            <c:bubble3D val="0"/>
            <c:spPr>
              <a:gradFill>
                <a:gsLst>
                  <a:gs pos="100000">
                    <a:schemeClr val="accent4">
                      <a:lumMod val="60000"/>
                      <a:lumMod val="60000"/>
                      <a:lumOff val="40000"/>
                    </a:schemeClr>
                  </a:gs>
                  <a:gs pos="0">
                    <a:schemeClr val="accent4">
                      <a:lumMod val="60000"/>
                    </a:schemeClr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30-359C-4C91-A009-51037DA93A49}"/>
              </c:ext>
            </c:extLst>
          </c:dPt>
          <c:dPt>
            <c:idx val="10"/>
            <c:bubble3D val="0"/>
            <c:spPr>
              <a:gradFill>
                <a:gsLst>
                  <a:gs pos="100000">
                    <a:schemeClr val="accent5">
                      <a:lumMod val="60000"/>
                      <a:lumMod val="60000"/>
                      <a:lumOff val="40000"/>
                    </a:schemeClr>
                  </a:gs>
                  <a:gs pos="0">
                    <a:schemeClr val="accent5">
                      <a:lumMod val="60000"/>
                    </a:schemeClr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32-359C-4C91-A009-51037DA93A49}"/>
              </c:ext>
            </c:extLst>
          </c:dPt>
          <c:dPt>
            <c:idx val="11"/>
            <c:bubble3D val="0"/>
            <c:spPr>
              <a:gradFill>
                <a:gsLst>
                  <a:gs pos="100000">
                    <a:schemeClr val="accent6">
                      <a:lumMod val="60000"/>
                      <a:lumMod val="60000"/>
                      <a:lumOff val="40000"/>
                    </a:schemeClr>
                  </a:gs>
                  <a:gs pos="0">
                    <a:schemeClr val="accent6">
                      <a:lumMod val="60000"/>
                    </a:schemeClr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34-359C-4C91-A009-51037DA93A49}"/>
              </c:ext>
            </c:extLst>
          </c:dPt>
          <c:dPt>
            <c:idx val="12"/>
            <c:bubble3D val="0"/>
            <c:spPr>
              <a:gradFill>
                <a:gsLst>
                  <a:gs pos="100000">
                    <a:schemeClr val="accent1">
                      <a:lumMod val="80000"/>
                      <a:lumOff val="20000"/>
                      <a:lumMod val="60000"/>
                      <a:lumOff val="40000"/>
                    </a:schemeClr>
                  </a:gs>
                  <a:gs pos="0">
                    <a:schemeClr val="accent1">
                      <a:lumMod val="80000"/>
                      <a:lumOff val="20000"/>
                    </a:schemeClr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36-359C-4C91-A009-51037DA93A49}"/>
              </c:ext>
            </c:extLst>
          </c:dPt>
          <c:dPt>
            <c:idx val="13"/>
            <c:bubble3D val="0"/>
            <c:spPr>
              <a:gradFill>
                <a:gsLst>
                  <a:gs pos="100000">
                    <a:schemeClr val="accent2">
                      <a:lumMod val="80000"/>
                      <a:lumOff val="20000"/>
                      <a:lumMod val="60000"/>
                      <a:lumOff val="40000"/>
                    </a:schemeClr>
                  </a:gs>
                  <a:gs pos="0">
                    <a:schemeClr val="accent2">
                      <a:lumMod val="80000"/>
                      <a:lumOff val="20000"/>
                    </a:schemeClr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38-359C-4C91-A009-51037DA93A4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Лист1!$A$2:$A$15</c:f>
              <c:strCache>
                <c:ptCount val="14"/>
                <c:pt idx="0">
                  <c:v>Изумрудновская ООШ
</c:v>
                </c:pt>
                <c:pt idx="1">
                  <c:v> Петропавловская ООШ
</c:v>
                </c:pt>
                <c:pt idx="2">
                  <c:v>Тумаковская СОШ
</c:v>
                </c:pt>
                <c:pt idx="3">
                  <c:v>Усть-Ярульская СОШ
</c:v>
                </c:pt>
                <c:pt idx="4">
                  <c:v>Ирбейская СОШ №1
</c:v>
                </c:pt>
                <c:pt idx="5">
                  <c:v>Верхнеуринская СОШ
</c:v>
                </c:pt>
                <c:pt idx="6">
                  <c:v>Маловская ООШ
</c:v>
                </c:pt>
                <c:pt idx="7">
                  <c:v>Николаевская СОШ
</c:v>
                </c:pt>
                <c:pt idx="8">
                  <c:v>Елисеевская ООШ
</c:v>
                </c:pt>
                <c:pt idx="9">
                  <c:v>Александровская сош
</c:v>
                </c:pt>
                <c:pt idx="10">
                  <c:v> Ирбейская СОШ № 2
</c:v>
                </c:pt>
                <c:pt idx="11">
                  <c:v>Степановская СОШ
</c:v>
                </c:pt>
                <c:pt idx="12">
                  <c:v>Благовещенская СОШ
</c:v>
                </c:pt>
                <c:pt idx="13">
                  <c:v>Тальская СОШ
</c:v>
                </c:pt>
              </c:strCache>
            </c:strRef>
          </c:cat>
          <c:val>
            <c:numRef>
              <c:f>Лист1!$C$2:$C$15</c:f>
              <c:numCache>
                <c:formatCode>0%</c:formatCode>
                <c:ptCount val="14"/>
                <c:pt idx="0">
                  <c:v>0.6</c:v>
                </c:pt>
                <c:pt idx="1">
                  <c:v>0.82</c:v>
                </c:pt>
                <c:pt idx="2">
                  <c:v>0.9</c:v>
                </c:pt>
                <c:pt idx="3">
                  <c:v>0.92</c:v>
                </c:pt>
                <c:pt idx="4">
                  <c:v>0.93</c:v>
                </c:pt>
                <c:pt idx="5">
                  <c:v>0.72</c:v>
                </c:pt>
                <c:pt idx="6">
                  <c:v>0.9</c:v>
                </c:pt>
                <c:pt idx="7">
                  <c:v>1</c:v>
                </c:pt>
                <c:pt idx="8">
                  <c:v>0.83</c:v>
                </c:pt>
                <c:pt idx="9">
                  <c:v>1</c:v>
                </c:pt>
                <c:pt idx="10">
                  <c:v>0.81</c:v>
                </c:pt>
                <c:pt idx="11">
                  <c:v>0.75</c:v>
                </c:pt>
                <c:pt idx="12">
                  <c:v>1</c:v>
                </c:pt>
                <c:pt idx="1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9-359C-4C91-A009-51037DA93A49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tx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7335184900270474E-2"/>
          <c:y val="0.22693251288482191"/>
          <c:w val="0.80532963019945902"/>
          <c:h val="0.7135132561909741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906A-4456-8437-963B58B7AB4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906A-4456-8437-963B58B7AB45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906A-4456-8437-963B58B7AB45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906A-4456-8437-963B58B7AB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краевой</c:v>
                </c:pt>
                <c:pt idx="1">
                  <c:v>местный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50</c:v>
                </c:pt>
                <c:pt idx="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6A-4456-8437-963B58B7AB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800"/>
              <a:t>Охват педагогов в конкурсе РППС</a:t>
            </a:r>
          </a:p>
        </c:rich>
      </c:tx>
      <c:layout>
        <c:manualLayout>
          <c:xMode val="edge"/>
          <c:yMode val="edge"/>
          <c:x val="0.17180121378678573"/>
          <c:y val="7.6724452249956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bg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[диаграмма.xlsx]Лист1!$B$1</c:f>
              <c:strCache>
                <c:ptCount val="1"/>
                <c:pt idx="0">
                  <c:v>Количество педагогов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5.0925337632079971E-17"/>
                  <c:y val="0.3055555555555554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2CED-43D9-A934-9F13B6EF9E11}"/>
                </c:ext>
              </c:extLst>
            </c:dLbl>
            <c:dLbl>
              <c:idx val="1"/>
              <c:layout>
                <c:manualLayout>
                  <c:x val="-8.3333333333334356E-3"/>
                  <c:y val="0.1527777777777776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2CED-43D9-A934-9F13B6EF9E1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[диаграмма.xlsx]Лист1!$A$2:$A$3</c:f>
              <c:strCache>
                <c:ptCount val="2"/>
                <c:pt idx="0">
                  <c:v>2023-2024 </c:v>
                </c:pt>
                <c:pt idx="1">
                  <c:v>2024-2025</c:v>
                </c:pt>
              </c:strCache>
            </c:strRef>
          </c:cat>
          <c:val>
            <c:numRef>
              <c:f>[диаграмма.xlsx]Лист1!$B$2:$B$3</c:f>
              <c:numCache>
                <c:formatCode>General</c:formatCode>
                <c:ptCount val="2"/>
                <c:pt idx="0">
                  <c:v>50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CED-43D9-A934-9F13B6EF9E1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19684192"/>
        <c:axId val="719683360"/>
      </c:barChart>
      <c:lineChart>
        <c:grouping val="standard"/>
        <c:varyColors val="0"/>
        <c:ser>
          <c:idx val="1"/>
          <c:order val="1"/>
          <c:tx>
            <c:strRef>
              <c:f>[диаграмма.xlsx]Лист1!$C$1</c:f>
              <c:strCache>
                <c:ptCount val="1"/>
                <c:pt idx="0">
                  <c:v>%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2222222222222223E-2"/>
                  <c:y val="-3.7037037037037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2CED-43D9-A934-9F13B6EF9E11}"/>
                </c:ext>
              </c:extLst>
            </c:dLbl>
            <c:dLbl>
              <c:idx val="1"/>
              <c:layout>
                <c:manualLayout>
                  <c:x val="-8.3333333333333332E-3"/>
                  <c:y val="-4.1666666666666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2CED-43D9-A934-9F13B6EF9E1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[диаграмма.xlsx]Лист1!$A$2:$A$3</c:f>
              <c:strCache>
                <c:ptCount val="2"/>
                <c:pt idx="0">
                  <c:v>2023-2024 </c:v>
                </c:pt>
                <c:pt idx="1">
                  <c:v>2024-2025</c:v>
                </c:pt>
              </c:strCache>
            </c:strRef>
          </c:cat>
          <c:val>
            <c:numRef>
              <c:f>[диаграмма.xlsx]Лист1!$C$2:$C$3</c:f>
              <c:numCache>
                <c:formatCode>0%</c:formatCode>
                <c:ptCount val="2"/>
                <c:pt idx="0">
                  <c:v>0.8</c:v>
                </c:pt>
                <c:pt idx="1">
                  <c:v>0.4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CED-43D9-A934-9F13B6EF9E1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719686688"/>
        <c:axId val="719695008"/>
      </c:lineChart>
      <c:catAx>
        <c:axId val="719684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719683360"/>
        <c:crosses val="autoZero"/>
        <c:auto val="1"/>
        <c:lblAlgn val="ctr"/>
        <c:lblOffset val="100"/>
        <c:noMultiLvlLbl val="0"/>
      </c:catAx>
      <c:valAx>
        <c:axId val="719683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719684192"/>
        <c:crosses val="autoZero"/>
        <c:crossBetween val="between"/>
      </c:valAx>
      <c:valAx>
        <c:axId val="719695008"/>
        <c:scaling>
          <c:orientation val="minMax"/>
        </c:scaling>
        <c:delete val="0"/>
        <c:axPos val="r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719686688"/>
        <c:crosses val="max"/>
        <c:crossBetween val="between"/>
      </c:valAx>
      <c:catAx>
        <c:axId val="71968668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1969500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bg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chemeClr val="bg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7083333333333334"/>
          <c:y val="0.19675925925925927"/>
          <c:w val="0.81388888888888888"/>
          <c:h val="0.77314814814814814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B84A8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165E-4D94-BAAB-7167E13802EB}"/>
              </c:ext>
            </c:extLst>
          </c:dPt>
          <c:dPt>
            <c:idx val="1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165E-4D94-BAAB-7167E13802E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165E-4D94-BAAB-7167E13802EB}"/>
              </c:ext>
            </c:extLst>
          </c:dPt>
          <c:dLbls>
            <c:dLbl>
              <c:idx val="2"/>
              <c:layout>
                <c:manualLayout>
                  <c:x val="0.14474116478080065"/>
                  <c:y val="0.1306626090334921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165E-4D94-BAAB-7167E13802E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val>
            <c:numRef>
              <c:f>'[Пакетный_отчет_20082025_050826.xlsx]РУ 5 Статистика по отметкам'!$J$11:$L$11</c:f>
              <c:numCache>
                <c:formatCode>General</c:formatCode>
                <c:ptCount val="3"/>
                <c:pt idx="0">
                  <c:v>12</c:v>
                </c:pt>
                <c:pt idx="1">
                  <c:v>75.430000000000007</c:v>
                </c:pt>
                <c:pt idx="2">
                  <c:v>12.57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65E-4D94-BAAB-7167E13802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B84A8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1EC9-46FE-8254-971099670E56}"/>
              </c:ext>
            </c:extLst>
          </c:dPt>
          <c:dPt>
            <c:idx val="1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1EC9-46FE-8254-971099670E5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1EC9-46FE-8254-971099670E56}"/>
              </c:ext>
            </c:extLst>
          </c:dPt>
          <c:dLbls>
            <c:dLbl>
              <c:idx val="0"/>
              <c:layout>
                <c:manualLayout>
                  <c:x val="-0.10099420384951881"/>
                  <c:y val="0.121527413240011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1EC9-46FE-8254-971099670E56}"/>
                </c:ext>
              </c:extLst>
            </c:dLbl>
            <c:dLbl>
              <c:idx val="2"/>
              <c:layout>
                <c:manualLayout>
                  <c:x val="5.7031933508311511E-2"/>
                  <c:y val="0.108879410906969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1EC9-46FE-8254-971099670E5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val>
            <c:numRef>
              <c:f>'[Пакетный_отчет_20082025_050826.xlsx]МА 5 Статистика по отметкам'!$J$11:$L$11</c:f>
              <c:numCache>
                <c:formatCode>General</c:formatCode>
                <c:ptCount val="3"/>
                <c:pt idx="0">
                  <c:v>11.56</c:v>
                </c:pt>
                <c:pt idx="1">
                  <c:v>82.08</c:v>
                </c:pt>
                <c:pt idx="2">
                  <c:v>6.36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EC9-46FE-8254-971099670E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 b="1">
          <a:solidFill>
            <a:schemeClr val="bg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2000" b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Русский язык 6 класс, % </a:t>
            </a:r>
          </a:p>
        </c:rich>
      </c:tx>
      <c:layout>
        <c:manualLayout>
          <c:xMode val="edge"/>
          <c:yMode val="edge"/>
          <c:x val="0.24943719002890599"/>
          <c:y val="5.402962056954452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5033197549222631E-2"/>
          <c:y val="0.24572947964582942"/>
          <c:w val="0.81991884495909617"/>
          <c:h val="0.65115690393256931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B84A8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373F-4875-8DF9-5556A6104AA6}"/>
              </c:ext>
            </c:extLst>
          </c:dPt>
          <c:dPt>
            <c:idx val="1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373F-4875-8DF9-5556A6104AA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373F-4875-8DF9-5556A6104AA6}"/>
              </c:ext>
            </c:extLst>
          </c:dPt>
          <c:dLbls>
            <c:dLbl>
              <c:idx val="0"/>
              <c:layout>
                <c:manualLayout>
                  <c:x val="-6.2044181977252845E-2"/>
                  <c:y val="0.111699475065616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373F-4875-8DF9-5556A6104AA6}"/>
                </c:ext>
              </c:extLst>
            </c:dLbl>
            <c:dLbl>
              <c:idx val="2"/>
              <c:layout>
                <c:manualLayout>
                  <c:x val="0.12422018435438209"/>
                  <c:y val="0.1178544001991191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373F-4875-8DF9-5556A6104AA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val>
            <c:numRef>
              <c:f>'[Пакетный_отчет_20082025_050826.xlsx]РУ 6 Статистика по отметкам'!$J$11:$L$11</c:f>
              <c:numCache>
                <c:formatCode>General</c:formatCode>
                <c:ptCount val="3"/>
                <c:pt idx="0">
                  <c:v>8.02</c:v>
                </c:pt>
                <c:pt idx="1">
                  <c:v>76.42</c:v>
                </c:pt>
                <c:pt idx="2">
                  <c:v>15.57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73F-4875-8DF9-5556A6104A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20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 6 класс, %</a:t>
            </a:r>
          </a:p>
        </c:rich>
      </c:tx>
      <c:layout>
        <c:manualLayout>
          <c:xMode val="edge"/>
          <c:yMode val="edge"/>
          <c:x val="0.23128779894824952"/>
          <c:y val="4.477932957939163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B84A8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540A-40BD-9B89-4166CD953870}"/>
              </c:ext>
            </c:extLst>
          </c:dPt>
          <c:dPt>
            <c:idx val="1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40A-40BD-9B89-4166CD95387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540A-40BD-9B89-4166CD953870}"/>
              </c:ext>
            </c:extLst>
          </c:dPt>
          <c:dLbls>
            <c:dLbl>
              <c:idx val="0"/>
              <c:layout>
                <c:manualLayout>
                  <c:x val="-2.5257874015748031E-2"/>
                  <c:y val="7.07400116652085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540A-40BD-9B89-4166CD953870}"/>
                </c:ext>
              </c:extLst>
            </c:dLbl>
            <c:dLbl>
              <c:idx val="2"/>
              <c:layout>
                <c:manualLayout>
                  <c:x val="1.559601924759405E-2"/>
                  <c:y val="7.66014144065325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540A-40BD-9B89-4166CD9538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val>
            <c:numRef>
              <c:f>'[Пакетный_отчет_20082025_050826.xlsx]МА 6 Статистика по отметкам'!$J$11:$L$11</c:f>
              <c:numCache>
                <c:formatCode>General</c:formatCode>
                <c:ptCount val="3"/>
                <c:pt idx="0">
                  <c:v>8.57</c:v>
                </c:pt>
                <c:pt idx="1">
                  <c:v>88.58</c:v>
                </c:pt>
                <c:pt idx="2">
                  <c:v>2.86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40A-40BD-9B89-4166CD9538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2417810760006933E-2"/>
          <c:y val="0"/>
          <c:w val="0.93778721088532313"/>
          <c:h val="0.83253573885788545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6281080747571016E-2"/>
          <c:y val="0.12345868638058675"/>
          <c:w val="0.80659208715475594"/>
          <c:h val="0.7530826272388264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59D-4D46-8A8D-84E446D0043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87CA-43AB-8A18-D30648720F3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87CA-43AB-8A18-D30648720F3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87CA-43AB-8A18-D30648720F3A}"/>
              </c:ext>
            </c:extLst>
          </c:dPt>
          <c:dLbls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7CA-43AB-8A18-D30648720F3A}"/>
                </c:ext>
              </c:extLst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7CA-43AB-8A18-D30648720F3A}"/>
                </c:ext>
              </c:extLst>
            </c:dLbl>
            <c:dLbl>
              <c:idx val="3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87CA-43AB-8A18-D30648720F3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1">
                  <c:v>ДОП и внеур.49</c:v>
                </c:pt>
                <c:pt idx="2">
                  <c:v>Прогр.углубл.</c:v>
                </c:pt>
                <c:pt idx="3">
                  <c:v>не изучают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1">
                  <c:v>10</c:v>
                </c:pt>
                <c:pt idx="2">
                  <c:v>39</c:v>
                </c:pt>
                <c:pt idx="3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CA-43AB-8A18-D30648720F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9891304347826088E-2"/>
          <c:y val="0.1887878201757851"/>
          <c:w val="0.89945652173913049"/>
          <c:h val="0.67115225294844283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ru-RU"/>
    </a:p>
  </c:txPr>
  <c:externalData r:id="rId3">
    <c:autoUpdate val="0"/>
  </c:externalData>
  <c:userShapes r:id="rId4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8797378078788037E-2"/>
          <c:y val="9.1811784364909541E-2"/>
          <c:w val="0.86592583131854339"/>
          <c:h val="0.7812019784475696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FEEA-43EF-95DF-4766A5DA039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E58C-4418-894A-24466B1CC1A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E58C-4418-894A-24466B1CC1A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E58C-4418-894A-24466B1CC1A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4"/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1">
                  <c:v>0</c:v>
                </c:pt>
                <c:pt idx="2">
                  <c:v>36</c:v>
                </c:pt>
                <c:pt idx="3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8C-4418-894A-24466B1CC1AD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>
          <a:solidFill>
            <a:schemeClr val="bg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3386880856760375E-2"/>
          <c:y val="5.8494003630344092E-2"/>
          <c:w val="0.94307156031195316"/>
          <c:h val="0.8744828143882047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327-4F4F-A3A2-4C9216E6E5F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E89D-40C1-9E53-0322E81E949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bg1"/>
                </a:solidFill>
              </a:ln>
              <a:effectLst/>
              <a:sp3d contourW="25400">
                <a:contourClr>
                  <a:schemeClr val="bg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E89D-40C1-9E53-0322E81E949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E89D-40C1-9E53-0322E81E949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4"/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1">
                  <c:v>2</c:v>
                </c:pt>
                <c:pt idx="2">
                  <c:v>19</c:v>
                </c:pt>
                <c:pt idx="3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9D-40C1-9E53-0322E81E94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bg1"/>
                </a:solidFill>
              </a:ln>
              <a:effectLst/>
              <a:sp3d contourW="25400">
                <a:contourClr>
                  <a:schemeClr val="bg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590C-4C5D-BDC0-42A2564A8CB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bg1"/>
                </a:solidFill>
              </a:ln>
              <a:effectLst/>
              <a:sp3d contourW="25400">
                <a:contourClr>
                  <a:schemeClr val="bg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90C-4C5D-BDC0-42A2564A8CB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bg1"/>
                </a:solidFill>
              </a:ln>
              <a:effectLst/>
              <a:sp3d contourW="25400">
                <a:contourClr>
                  <a:schemeClr val="bg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590C-4C5D-BDC0-42A2564A8CB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bg1"/>
                </a:solidFill>
              </a:ln>
              <a:effectLst/>
              <a:sp3d contourW="25400">
                <a:contourClr>
                  <a:schemeClr val="bg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590C-4C5D-BDC0-42A2564A8CB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4"/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2">
                  <c:v>24</c:v>
                </c:pt>
                <c:pt idx="3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65-4CE2-BA58-8FE64E0E78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2417810760006933E-2"/>
          <c:y val="0"/>
          <c:w val="0.93778721088532313"/>
          <c:h val="0.83253573885788545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6281080747571016E-2"/>
          <c:y val="0.12345868638058675"/>
          <c:w val="0.80659208715475594"/>
          <c:h val="0.7530826272388264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59D-4D46-8A8D-84E446D0043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87CA-43AB-8A18-D30648720F3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87CA-43AB-8A18-D30648720F3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87CA-43AB-8A18-D30648720F3A}"/>
              </c:ext>
            </c:extLst>
          </c:dPt>
          <c:dLbls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7CA-43AB-8A18-D30648720F3A}"/>
                </c:ext>
              </c:extLst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7CA-43AB-8A18-D30648720F3A}"/>
                </c:ext>
              </c:extLst>
            </c:dLbl>
            <c:dLbl>
              <c:idx val="3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87CA-43AB-8A18-D30648720F3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1">
                  <c:v>ДОП и внеур.49</c:v>
                </c:pt>
                <c:pt idx="2">
                  <c:v>Прогр.углубл.</c:v>
                </c:pt>
                <c:pt idx="3">
                  <c:v>не изучают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1">
                  <c:v>40</c:v>
                </c:pt>
                <c:pt idx="2">
                  <c:v>26</c:v>
                </c:pt>
                <c:pt idx="3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CA-43AB-8A18-D30648720F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9891304347826088E-2"/>
          <c:y val="0.1887878201757851"/>
          <c:w val="0.89945652173913049"/>
          <c:h val="0.67115225294844283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9909033016951029E-2"/>
          <c:y val="1.8588953317284572E-2"/>
          <c:w val="0.95009096698304896"/>
          <c:h val="0.9533451560087581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4FFB-4F6C-9DD3-0FB535447FC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0-109D-42E0-9CD0-132F0F12983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E58C-4418-894A-24466B1CC1A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E58C-4418-894A-24466B1CC1AD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109D-42E0-9CD0-132F0F12983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4"/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1">
                  <c:v>0</c:v>
                </c:pt>
                <c:pt idx="2">
                  <c:v>36</c:v>
                </c:pt>
                <c:pt idx="3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8C-4418-894A-24466B1CC1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4946603315509615E-2"/>
          <c:y val="3.47947642648367E-2"/>
          <c:w val="0.94307156031195316"/>
          <c:h val="0.8744828143882047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9861-4AE3-8D00-9D7540D3A1C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9861-4AE3-8D00-9D7540D3A1C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9861-4AE3-8D00-9D7540D3A1CA}"/>
              </c:ext>
            </c:extLst>
          </c:dPt>
          <c:dPt>
            <c:idx val="3"/>
            <c:bubble3D val="0"/>
            <c:explosion val="8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0-ECA3-4500-95A8-DA44AAE9ECC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4"/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1">
                  <c:v>7</c:v>
                </c:pt>
                <c:pt idx="2">
                  <c:v>9</c:v>
                </c:pt>
                <c:pt idx="3">
                  <c:v>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9D-40C1-9E53-0322E81E9494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E427-409C-8661-4666DA66D22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E427-409C-8661-4666DA66D22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E427-409C-8661-4666DA66D22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0-33C4-4DB0-B7D1-3AFFBA1902F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4"/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2">
                  <c:v>31</c:v>
                </c:pt>
                <c:pt idx="3">
                  <c:v>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65-4CE2-BA58-8FE64E0E78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7492895007965556E-2"/>
          <c:y val="0.38409727666961263"/>
          <c:w val="0.9311297851065391"/>
          <c:h val="0.5907705080774883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6DC5-4992-AFCC-ACB5829617F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9A8A-4B2A-B134-731DDB1408E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6DC5-4992-AFCC-ACB5829617F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6DC5-4992-AFCC-ACB5829617F1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9A8A-4B2A-B134-731DDB1408E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4"/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1">
                  <c:v>0</c:v>
                </c:pt>
                <c:pt idx="2">
                  <c:v>9</c:v>
                </c:pt>
                <c:pt idx="3">
                  <c:v>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8A-4B2A-B134-731DDB1408EC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617-4DB5-A132-650900B894A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617-4DB5-A132-650900B894A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D617-4DB5-A132-650900B894A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D617-4DB5-A132-650900B894A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4"/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2">
                  <c:v>10</c:v>
                </c:pt>
                <c:pt idx="3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FA-47C0-99A7-B920D51797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/>
              <a:t>Распределение образовательных организаций по уровням реализации ЕМП</a:t>
            </a:r>
          </a:p>
        </c:rich>
      </c:tx>
      <c:layout>
        <c:manualLayout>
          <c:xMode val="edge"/>
          <c:yMode val="edge"/>
          <c:x val="0.10600086334536016"/>
          <c:y val="0.1019651464590285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bg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0.41944857528673751"/>
          <c:w val="0.99582861374348086"/>
          <c:h val="0.4412774832704918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C0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60BC-44E7-9D47-9831BFD8353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60BC-44E7-9D47-9831BFD8353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60BC-44E7-9D47-9831BFD8353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Лист1!$A$2:$A$4</c:f>
              <c:strCache>
                <c:ptCount val="3"/>
                <c:pt idx="0">
                  <c:v>базовый</c:v>
                </c:pt>
                <c:pt idx="1">
                  <c:v>основной</c:v>
                </c:pt>
                <c:pt idx="2">
                  <c:v>продвинутый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</c:v>
                </c:pt>
                <c:pt idx="1">
                  <c:v>14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0BC-44E7-9D47-9831BFD835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3839805448067248E-2"/>
          <c:y val="0.85161965217174351"/>
          <c:w val="0.83917117747578274"/>
          <c:h val="0.1483803478282564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spc="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b="1"/>
              <a:t>Категории обучающихся, требующих ППС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chemeClr val="bg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14%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9B3A-4A11-9F8B-3B5B739F9F60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6%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9B3A-4A11-9F8B-3B5B739F9F60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9B3A-4A11-9F8B-3B5B739F9F60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43%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9B3A-4A11-9F8B-3B5B739F9F6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Лист1!$I$7:$L$7</c:f>
              <c:strCache>
                <c:ptCount val="4"/>
                <c:pt idx="0">
                  <c:v>детей с ОВЗ, инвалидностью</c:v>
                </c:pt>
                <c:pt idx="1">
                  <c:v>детей-сирот и детей, оставшихся без попечения родителей</c:v>
                </c:pt>
                <c:pt idx="2">
                  <c:v>детей с отклоняющимся поведением (состоящие на профилактическом учете разного уровня)</c:v>
                </c:pt>
                <c:pt idx="3">
                  <c:v>одаренных детей (сведения о которых внесены в краевую базу данных "Одаренные дети")</c:v>
                </c:pt>
              </c:strCache>
            </c:strRef>
          </c:cat>
          <c:val>
            <c:numRef>
              <c:f>Лист1!$I$9:$L$9</c:f>
              <c:numCache>
                <c:formatCode>General</c:formatCode>
                <c:ptCount val="4"/>
                <c:pt idx="0">
                  <c:v>265</c:v>
                </c:pt>
                <c:pt idx="1">
                  <c:v>129</c:v>
                </c:pt>
                <c:pt idx="2">
                  <c:v>45</c:v>
                </c:pt>
                <c:pt idx="3">
                  <c:v>875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B3A-4A11-9F8B-3B5B739F9F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3578368"/>
        <c:axId val="403587552"/>
      </c:barChart>
      <c:catAx>
        <c:axId val="403578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03587552"/>
        <c:crosses val="autoZero"/>
        <c:auto val="1"/>
        <c:lblAlgn val="ctr"/>
        <c:lblOffset val="100"/>
        <c:noMultiLvlLbl val="0"/>
      </c:catAx>
      <c:valAx>
        <c:axId val="403587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035783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bg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b="1"/>
              <a:t>Штат педагогов-психологов в ОО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bg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6.2664402243837167E-2"/>
          <c:y val="0.17171296296296296"/>
          <c:w val="0.90857742782152229"/>
          <c:h val="0.4109802420530767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A3BB66C8-1630-4F53-B78C-D4F3F2F05003}" type="VALUE">
                      <a:rPr lang="en-US" smtClean="0"/>
                      <a:pPr/>
                      <a:t>[ЗНАЧЕНИЕ]</a:t>
                    </a:fld>
                    <a:r>
                      <a:rPr lang="en-US" smtClean="0"/>
                      <a:t> (83%)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EC09-4970-B3F3-32E990127B76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630F98BE-E3ED-4D4A-A113-072314CE5FAA}" type="VALUE">
                      <a:rPr lang="en-US" smtClean="0"/>
                      <a:pPr/>
                      <a:t>[ЗНАЧЕНИЕ]</a:t>
                    </a:fld>
                    <a:r>
                      <a:rPr lang="en-US" smtClean="0"/>
                      <a:t> (17%)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C09-4970-B3F3-32E990127B7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'[Ирбейский район_форма.xlsx]Лист1'!$D$7:$G$7</c:f>
              <c:strCache>
                <c:ptCount val="4"/>
                <c:pt idx="0">
                  <c:v>количество ОО, в которых работает не менее 1 штатной единицы педагога-психолога</c:v>
                </c:pt>
                <c:pt idx="1">
                  <c:v>количество ОО, в которых работает менее 1 штатной единицы педагога-психолога</c:v>
                </c:pt>
                <c:pt idx="2">
                  <c:v>количество ОО, в штатном расписании которых отсутствует педагог-психолог</c:v>
                </c:pt>
                <c:pt idx="3">
                  <c:v>количество ОО, в которых фактически отсуствует педагог-психолог, но есть вакантная ставка</c:v>
                </c:pt>
              </c:strCache>
            </c:strRef>
          </c:cat>
          <c:val>
            <c:numRef>
              <c:f>'[Ирбейский район_форма.xlsx]Лист1'!$D$9:$G$9</c:f>
              <c:numCache>
                <c:formatCode>General</c:formatCode>
                <c:ptCount val="4"/>
                <c:pt idx="0">
                  <c:v>15</c:v>
                </c:pt>
                <c:pt idx="1">
                  <c:v>3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C09-4970-B3F3-32E990127B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0018280"/>
        <c:axId val="340020576"/>
      </c:barChart>
      <c:catAx>
        <c:axId val="340018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40020576"/>
        <c:crosses val="autoZero"/>
        <c:auto val="1"/>
        <c:lblAlgn val="ctr"/>
        <c:lblOffset val="100"/>
        <c:noMultiLvlLbl val="0"/>
      </c:catAx>
      <c:valAx>
        <c:axId val="340020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40018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200">
          <a:solidFill>
            <a:schemeClr val="bg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spc="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b="1"/>
              <a:t>Образование педагогов-психологов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chemeClr val="bg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40605623914483319"/>
          <c:y val="0.28524912207608494"/>
          <c:w val="0.54774403069570554"/>
          <c:h val="0.5363392979878752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-7.2635608048993872E-3"/>
                  <c:y val="2.0272674249052203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20 (71%)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237F-48A3-9D16-4C9ACB63E8F6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E165407E-6258-4C60-AA4D-B88F10E65887}" type="VALUE">
                      <a:rPr lang="en-US"/>
                      <a:pPr/>
                      <a:t>[ЗНАЧЕНИЕ]</a:t>
                    </a:fld>
                    <a:r>
                      <a:rPr lang="en-US"/>
                      <a:t> (25%)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37F-48A3-9D16-4C9ACB63E8F6}"/>
                </c:ext>
              </c:extLst>
            </c:dLbl>
            <c:dLbl>
              <c:idx val="2"/>
              <c:layout>
                <c:manualLayout>
                  <c:x val="2.8032719392725527E-2"/>
                  <c:y val="9.4499070148527952E-4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 (4%)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041495405673757"/>
                      <c:h val="0.1447897736321857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237F-48A3-9D16-4C9ACB63E8F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'[Ирбейский район_форма.xlsx]Лист1'!$T$7:$V$7</c:f>
              <c:strCache>
                <c:ptCount val="3"/>
                <c:pt idx="0">
                  <c:v>с высшим психологическим образованием</c:v>
                </c:pt>
                <c:pt idx="1">
                  <c:v>с высшим педагогическим образованием и проф.переподготовкой по психологическому направлению</c:v>
                </c:pt>
                <c:pt idx="2">
                  <c:v>со средним профессиональным педагогическим образованием и проф.переподготовкой по психологическому направлению</c:v>
                </c:pt>
              </c:strCache>
            </c:strRef>
          </c:cat>
          <c:val>
            <c:numRef>
              <c:f>'[Ирбейский район_форма.xlsx]Лист1'!$T$9:$V$9</c:f>
              <c:numCache>
                <c:formatCode>General</c:formatCode>
                <c:ptCount val="3"/>
                <c:pt idx="0">
                  <c:v>20</c:v>
                </c:pt>
                <c:pt idx="1">
                  <c:v>7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37F-48A3-9D16-4C9ACB63E8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7248232"/>
        <c:axId val="347249544"/>
      </c:barChart>
      <c:catAx>
        <c:axId val="34724823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47249544"/>
        <c:crosses val="autoZero"/>
        <c:auto val="1"/>
        <c:lblAlgn val="l"/>
        <c:lblOffset val="100"/>
        <c:noMultiLvlLbl val="0"/>
      </c:catAx>
      <c:valAx>
        <c:axId val="3472495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472482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bg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spc="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b="1"/>
              <a:t>Квалификация педагогов-психологов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chemeClr val="bg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42008377077865272"/>
          <c:y val="0.13407115777194517"/>
          <c:w val="0.51158683289588791"/>
          <c:h val="0.85264472149314652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096-4F85-AB80-2C6515D67E2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096-4F85-AB80-2C6515D67E2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096-4F85-AB80-2C6515D67E2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096-4F85-AB80-2C6515D67E2C}"/>
              </c:ext>
            </c:extLst>
          </c:dPt>
          <c:dLbls>
            <c:dLbl>
              <c:idx val="0"/>
              <c:layout>
                <c:manualLayout>
                  <c:x val="-9.8611158390020853E-2"/>
                  <c:y val="0.12151975504581507"/>
                </c:manualLayout>
              </c:layout>
              <c:tx>
                <c:rich>
                  <a:bodyPr/>
                  <a:lstStyle/>
                  <a:p>
                    <a:fld id="{ACC98DBC-FF1B-4032-A9DF-6527DBFF8CAF}" type="VALUE">
                      <a:rPr lang="en-US"/>
                      <a:pPr/>
                      <a:t>[ЗНАЧЕНИЕ]</a:t>
                    </a:fld>
                    <a:r>
                      <a:rPr lang="en-US"/>
                      <a:t> (14%)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36111111111111"/>
                      <c:h val="0.1064814814814814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096-4F85-AB80-2C6515D67E2C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BB972C2E-7BC3-4FB8-AF21-1B56F6A2E41B}" type="VALUE">
                      <a:rPr lang="en-US"/>
                      <a:pPr/>
                      <a:t>[ЗНАЧЕНИЕ]</a:t>
                    </a:fld>
                    <a:r>
                      <a:rPr lang="en-US"/>
                      <a:t> (18%)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096-4F85-AB80-2C6515D67E2C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6546178D-7B53-445B-BC01-70D8F0AA17EC}" type="VALUE">
                      <a:rPr lang="en-US"/>
                      <a:pPr/>
                      <a:t>[ЗНАЧЕНИЕ]</a:t>
                    </a:fld>
                    <a:r>
                      <a:rPr lang="en-US"/>
                      <a:t> (32%)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A096-4F85-AB80-2C6515D67E2C}"/>
                </c:ext>
              </c:extLst>
            </c:dLbl>
            <c:dLbl>
              <c:idx val="3"/>
              <c:layout>
                <c:manualLayout>
                  <c:x val="0.13942241956439105"/>
                  <c:y val="5.9448724377792292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9</a:t>
                    </a:r>
                    <a:r>
                      <a:rPr lang="en-US" baseline="0"/>
                      <a:t> </a:t>
                    </a:r>
                    <a:r>
                      <a:rPr lang="en-US"/>
                      <a:t>(36%)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698863604128017"/>
                      <c:h val="9.259285740213769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A096-4F85-AB80-2C6515D67E2C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10 (36%)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096-4F85-AB80-2C6515D67E2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'[Ирбейский район_форма.xlsx]Лист1'!$S$12:$V$12</c:f>
              <c:strCache>
                <c:ptCount val="4"/>
                <c:pt idx="0">
                  <c:v>высшая кваификационная категория</c:v>
                </c:pt>
                <c:pt idx="1">
                  <c:v>первая квалификационная категория </c:v>
                </c:pt>
                <c:pt idx="2">
                  <c:v>соответствие занимаемой должности</c:v>
                </c:pt>
                <c:pt idx="3">
                  <c:v>отсутствие категории-молодой специалист</c:v>
                </c:pt>
              </c:strCache>
            </c:strRef>
          </c:cat>
          <c:val>
            <c:numRef>
              <c:f>'[Ирбейский район_форма.xlsx]Лист1'!$S$13:$V$13</c:f>
              <c:numCache>
                <c:formatCode>General</c:formatCode>
                <c:ptCount val="4"/>
                <c:pt idx="0">
                  <c:v>4</c:v>
                </c:pt>
                <c:pt idx="1">
                  <c:v>5</c:v>
                </c:pt>
                <c:pt idx="2">
                  <c:v>9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A096-4F85-AB80-2C6515D67E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1.8013264570887162E-2"/>
          <c:y val="0.14889960531824223"/>
          <c:w val="0.44557157365013988"/>
          <c:h val="0.7721925045137165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bg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bg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4A85-4A26-BB9A-D54375109CF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4A85-4A26-BB9A-D54375109CF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4A85-4A26-BB9A-D54375109CF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4A85-4A26-BB9A-D54375109CF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Лист1!$A$1:$A$4</c:f>
              <c:strCache>
                <c:ptCount val="4"/>
                <c:pt idx="0">
                  <c:v>Претендует на высший</c:v>
                </c:pt>
                <c:pt idx="1">
                  <c:v>Продвинутый</c:v>
                </c:pt>
                <c:pt idx="2">
                  <c:v>Начальный</c:v>
                </c:pt>
                <c:pt idx="3">
                  <c:v>Не включено в Атлас</c:v>
                </c:pt>
              </c:strCache>
            </c:strRef>
          </c:cat>
          <c:val>
            <c:numRef>
              <c:f>Лист1!$B$1:$B$4</c:f>
              <c:numCache>
                <c:formatCode>General</c:formatCode>
                <c:ptCount val="4"/>
                <c:pt idx="0">
                  <c:v>1</c:v>
                </c:pt>
                <c:pt idx="1">
                  <c:v>5</c:v>
                </c:pt>
                <c:pt idx="2">
                  <c:v>3</c:v>
                </c:pt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A85-4A26-BB9A-D54375109C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67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67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0.07934</cdr:y>
    </cdr:from>
    <cdr:to>
      <cdr:x>0.76761</cdr:x>
      <cdr:y>0.20143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363694"/>
          <a:ext cx="2514600" cy="5596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0.66041</cdr:x>
      <cdr:y>0.68183</cdr:y>
    </cdr:from>
    <cdr:to>
      <cdr:x>1</cdr:x>
      <cdr:y>1</cdr:y>
    </cdr:to>
    <cdr:sp macro="" textlink="">
      <cdr:nvSpPr>
        <cdr:cNvPr id="3" name="Прямоугольная выноска 2"/>
        <cdr:cNvSpPr/>
      </cdr:nvSpPr>
      <cdr:spPr>
        <a:xfrm xmlns:a="http://schemas.openxmlformats.org/drawingml/2006/main">
          <a:off x="4637332" y="2064579"/>
          <a:ext cx="2384567" cy="963418"/>
        </a:xfrm>
        <a:prstGeom xmlns:a="http://schemas.openxmlformats.org/drawingml/2006/main" prst="wedgeRectCallout">
          <a:avLst>
            <a:gd name="adj1" fmla="val -47718"/>
            <a:gd name="adj2" fmla="val -79412"/>
          </a:avLst>
        </a:prstGeom>
        <a:solidFill xmlns:a="http://schemas.openxmlformats.org/drawingml/2006/main">
          <a:srgbClr val="80C1CA">
            <a:alpha val="55686"/>
          </a:srgbClr>
        </a:solidFill>
        <a:ln xmlns:a="http://schemas.openxmlformats.org/drawingml/2006/main">
          <a:solidFill>
            <a:schemeClr val="accent1">
              <a:lumMod val="60000"/>
              <a:lumOff val="4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 rtl="0">
            <a:defRPr lang="ru-RU"/>
          </a:defPPr>
          <a:lvl1pPr marL="0" algn="l" defTabSz="914400" rtl="0" eaLnBrk="1" latinLnBrk="0" hangingPunct="1">
            <a:defRPr lang="ru-RU"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lang="ru-RU"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lang="ru-RU"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lang="ru-RU"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lang="ru-RU"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lang="ru-RU"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lang="ru-RU"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lang="ru-RU"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lang="ru-RU"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Александровская, </a:t>
          </a:r>
        </a:p>
        <a:p xmlns:a="http://schemas.openxmlformats.org/drawingml/2006/main">
          <a:pPr algn="ctr"/>
          <a:r>
            <a:rPr lang="ru-RU" sz="12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Ирбейская</a:t>
          </a:r>
          <a:r>
            <a:rPr lang="ru-RU" sz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№1, Ирбейская № 2, Николаевская, Степановская, Тальская, </a:t>
          </a:r>
          <a:r>
            <a:rPr lang="ru-RU" sz="12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Тумаковская</a:t>
          </a:r>
          <a:r>
            <a:rPr lang="ru-RU" sz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</a:p>
        <a:p xmlns:a="http://schemas.openxmlformats.org/drawingml/2006/main">
          <a:pPr algn="ctr"/>
          <a:r>
            <a:rPr lang="ru-RU" sz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Усть-Ярульская</a:t>
          </a:r>
          <a:endParaRPr lang="ru-RU" sz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0.23162</cdr:x>
      <cdr:y>0.52173</cdr:y>
    </cdr:from>
    <cdr:to>
      <cdr:x>0.95987</cdr:x>
      <cdr:y>0.70064</cdr:y>
    </cdr:to>
    <cdr:sp macro="" textlink="">
      <cdr:nvSpPr>
        <cdr:cNvPr id="3" name="Прямоугольная выноска 2"/>
        <cdr:cNvSpPr/>
      </cdr:nvSpPr>
      <cdr:spPr>
        <a:xfrm xmlns:a="http://schemas.openxmlformats.org/drawingml/2006/main">
          <a:off x="1395939" y="1398375"/>
          <a:ext cx="4389120" cy="479516"/>
        </a:xfrm>
        <a:prstGeom xmlns:a="http://schemas.openxmlformats.org/drawingml/2006/main" prst="wedgeRectCallout">
          <a:avLst>
            <a:gd name="adj1" fmla="val 1908"/>
            <a:gd name="adj2" fmla="val -174957"/>
          </a:avLst>
        </a:prstGeom>
        <a:solidFill xmlns:a="http://schemas.openxmlformats.org/drawingml/2006/main">
          <a:srgbClr val="80C1CA">
            <a:alpha val="55686"/>
          </a:srgbClr>
        </a:solidFill>
        <a:ln xmlns:a="http://schemas.openxmlformats.org/drawingml/2006/main">
          <a:solidFill>
            <a:schemeClr val="accent1">
              <a:lumMod val="60000"/>
              <a:lumOff val="4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 rtl="0">
            <a:defRPr lang="ru-RU"/>
          </a:defPPr>
          <a:lvl1pPr marL="0" algn="l" defTabSz="914400" rtl="0" eaLnBrk="1" latinLnBrk="0" hangingPunct="1">
            <a:defRPr lang="ru-RU"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lang="ru-RU"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lang="ru-RU"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lang="ru-RU"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lang="ru-RU"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lang="ru-RU"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lang="ru-RU"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lang="ru-RU"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lang="ru-RU"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Александровская, Ирбейская № 1, Ирбейская № 2,</a:t>
          </a:r>
        </a:p>
        <a:p xmlns:a="http://schemas.openxmlformats.org/drawingml/2006/main">
          <a:r>
            <a:rPr lang="ru-RU" sz="1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Усть-Ярульская, Благовещенская, Верхнеуринская</a:t>
          </a:r>
          <a:endParaRPr lang="ru-RU" sz="14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0.72358</cdr:x>
      <cdr:y>0</cdr:y>
    </cdr:from>
    <cdr:to>
      <cdr:x>0.93394</cdr:x>
      <cdr:y>0.14401</cdr:y>
    </cdr:to>
    <cdr:sp macro="" textlink="">
      <cdr:nvSpPr>
        <cdr:cNvPr id="2" name="Прямоугольная выноска 1"/>
        <cdr:cNvSpPr/>
      </cdr:nvSpPr>
      <cdr:spPr>
        <a:xfrm xmlns:a="http://schemas.openxmlformats.org/drawingml/2006/main">
          <a:off x="5305729" y="0"/>
          <a:ext cx="1542452" cy="676382"/>
        </a:xfrm>
        <a:prstGeom xmlns:a="http://schemas.openxmlformats.org/drawingml/2006/main" prst="wedgeRectCallout">
          <a:avLst>
            <a:gd name="adj1" fmla="val -121510"/>
            <a:gd name="adj2" fmla="val 46588"/>
          </a:avLst>
        </a:prstGeom>
        <a:solidFill xmlns:a="http://schemas.openxmlformats.org/drawingml/2006/main">
          <a:schemeClr val="accent1">
            <a:alpha val="29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16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Управление образования</a:t>
          </a:r>
          <a:endParaRPr lang="ru-RU" sz="16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>
            <a:extLst>
              <a:ext uri="{FF2B5EF4-FFF2-40B4-BE49-F238E27FC236}">
                <a16:creationId xmlns:a16="http://schemas.microsoft.com/office/drawing/2014/main" id="{08F6756E-81DA-9FAC-70D8-556F658BDD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pPr rtl="0"/>
            <a:fld id="{51F6ED01-B613-435C-806E-485D60D5A270}" type="datetime1">
              <a:rPr lang="ru-RU" smtClean="0"/>
              <a:t>26.08.2025</a:t>
            </a:fld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71D415-D05A-7067-CCD3-457153D96CD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E2C230DF-5933-439D-898F-38E9AC9BA68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B97095E3-54D2-CFD2-4F49-7536FC8641D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8" name="Верхний колонтитул 7">
            <a:extLst>
              <a:ext uri="{FF2B5EF4-FFF2-40B4-BE49-F238E27FC236}">
                <a16:creationId xmlns:a16="http://schemas.microsoft.com/office/drawing/2014/main" id="{521EE01A-C0B5-5ECF-96DD-768F86AA15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fld id="{E22AA5DB-3D36-41C7-B5E9-13985188493D}" type="datetime1">
              <a:rPr lang="ru-RU" smtClean="0"/>
              <a:pPr/>
              <a:t>26.08.2025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A89C7E07-3C67-C64C-8DA0-0404F630397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0E2724-05C1-403B-91F0-937930682E78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5871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0E2724-05C1-403B-91F0-937930682E78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87958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9C7E07-3C67-C64C-8DA0-0404F630397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22169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9C7E07-3C67-C64C-8DA0-0404F630397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27208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9C7E07-3C67-C64C-8DA0-0404F630397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2075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30134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61035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0230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A89C7E07-3C67-C64C-8DA0-0404F6303970}" type="slidenum">
              <a:rPr lang="ru-RU" smtClean="0"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14179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A89C7E07-3C67-C64C-8DA0-0404F6303970}" type="slidenum">
              <a:rPr lang="ru-RU" smtClean="0"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01058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42990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88339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2863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96070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BC04D-2568-C19F-6211-ABA7996CB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BBBD96A4-D432-FA69-5E46-4DF91D77CA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EF639921-CFBB-DE6F-31EB-81B758CA02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453E3F8-8185-F97B-2F08-1F44FCE2A5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24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56107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BC04D-2568-C19F-6211-ABA7996CB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BBBD96A4-D432-FA69-5E46-4DF91D77CA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EF639921-CFBB-DE6F-31EB-81B758CA02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453E3F8-8185-F97B-2F08-1F44FCE2A5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28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08019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32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35547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34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12671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A89C7E07-3C67-C64C-8DA0-0404F6303970}" type="slidenum">
              <a:rPr lang="ru-RU" smtClean="0"/>
              <a:t>35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14859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36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52429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9C7E07-3C67-C64C-8DA0-0404F630397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22699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39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93497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40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38027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42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885845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43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61591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45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048662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46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645821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47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127937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48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705972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49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541692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A89C7E07-3C67-C64C-8DA0-0404F6303970}" type="slidenum">
              <a:rPr lang="ru-RU" smtClean="0"/>
              <a:t>52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887137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53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354553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54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77343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BC04D-2568-C19F-6211-ABA7996CB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BBBD96A4-D432-FA69-5E46-4DF91D77CA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EF639921-CFBB-DE6F-31EB-81B758CA02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453E3F8-8185-F97B-2F08-1F44FCE2A5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55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761836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58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5739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>
              <a:lnSpc>
                <a:spcPct val="80000"/>
              </a:lnSpc>
              <a:defRPr lang="ru-RU"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Полилиния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" name="Полилиния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2" name="Полилиния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1327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вестка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806C6F65-35CD-D64B-992A-0C1C1E0038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7" name="Автофигура 24">
              <a:extLst>
                <a:ext uri="{FF2B5EF4-FFF2-40B4-BE49-F238E27FC236}">
                  <a16:creationId xmlns:a16="http://schemas.microsoft.com/office/drawing/2014/main" id="{CFD467E2-FF13-7E4F-BEF9-EA1A17665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" name="Полилиния 7">
              <a:extLst>
                <a:ext uri="{FF2B5EF4-FFF2-40B4-BE49-F238E27FC236}">
                  <a16:creationId xmlns:a16="http://schemas.microsoft.com/office/drawing/2014/main" id="{CA85A327-3157-B442-993A-6900F7124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" name="Полилиния 8">
              <a:extLst>
                <a:ext uri="{FF2B5EF4-FFF2-40B4-BE49-F238E27FC236}">
                  <a16:creationId xmlns:a16="http://schemas.microsoft.com/office/drawing/2014/main" id="{9A459CB4-74AF-0544-AB1E-7CC6D10F8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0" name="Полилиния 9">
              <a:extLst>
                <a:ext uri="{FF2B5EF4-FFF2-40B4-BE49-F238E27FC236}">
                  <a16:creationId xmlns:a16="http://schemas.microsoft.com/office/drawing/2014/main" id="{95A20BFD-9142-D64A-A78A-61B75FCA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" name="Полилиния 10">
              <a:extLst>
                <a:ext uri="{FF2B5EF4-FFF2-40B4-BE49-F238E27FC236}">
                  <a16:creationId xmlns:a16="http://schemas.microsoft.com/office/drawing/2014/main" id="{B80736DF-C890-DB47-AEAA-D3D92505E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89572"/>
            <a:ext cx="6787747" cy="1593507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 spc="50" baseline="0"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sp>
        <p:nvSpPr>
          <p:cNvPr id="2" name="Объект 5">
            <a:extLst>
              <a:ext uri="{FF2B5EF4-FFF2-40B4-BE49-F238E27FC236}">
                <a16:creationId xmlns:a16="http://schemas.microsoft.com/office/drawing/2014/main" id="{186153BD-9D2B-47EB-3553-1D3F6663B2A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4359" y="2281918"/>
            <a:ext cx="6787747" cy="3708517"/>
          </a:xfrm>
        </p:spPr>
        <p:txBody>
          <a:bodyPr lIns="0" tIns="228600" rIns="0" bIns="0" rtlCol="0">
            <a:normAutofit/>
          </a:bodyPr>
          <a:lstStyle>
            <a:lvl1pPr marL="283464" indent="-283464">
              <a:lnSpc>
                <a:spcPct val="80000"/>
              </a:lnSpc>
              <a:spcBef>
                <a:spcPts val="2200"/>
              </a:spcBef>
              <a:buFont typeface="Arial" panose="020B0604020202020204" pitchFamily="34" charset="0"/>
              <a:buChar char="•"/>
              <a:defRPr lang="ru-RU" sz="2400" b="1" i="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-283464">
              <a:spcBef>
                <a:spcPts val="600"/>
              </a:spcBef>
              <a:defRPr lang="ru-RU" sz="2000"/>
            </a:lvl2pPr>
            <a:lvl3pPr indent="-283464">
              <a:spcBef>
                <a:spcPts val="1800"/>
              </a:spcBef>
              <a:defRPr lang="ru-RU" sz="2000"/>
            </a:lvl3pPr>
            <a:lvl4pPr indent="-283464">
              <a:spcBef>
                <a:spcPts val="1800"/>
              </a:spcBef>
              <a:defRPr lang="ru-RU" sz="2000"/>
            </a:lvl4pPr>
            <a:lvl5pPr indent="-283464"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43" name="Номер слайда 42">
            <a:extLst>
              <a:ext uri="{FF2B5EF4-FFF2-40B4-BE49-F238E27FC236}">
                <a16:creationId xmlns:a16="http://schemas.microsoft.com/office/drawing/2014/main" id="{D80CCC8F-9CF1-9621-04EB-DFA68FEE42D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pPr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42" name="Дата 41">
            <a:extLst>
              <a:ext uri="{FF2B5EF4-FFF2-40B4-BE49-F238E27FC236}">
                <a16:creationId xmlns:a16="http://schemas.microsoft.com/office/drawing/2014/main" id="{29CE2856-DB8F-5603-C085-74C70560FAC8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979826C1-7A52-DA25-F422-EE62DED7D1B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0552" cy="0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8089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>
            <a:extLst>
              <a:ext uri="{FF2B5EF4-FFF2-40B4-BE49-F238E27FC236}">
                <a16:creationId xmlns:a16="http://schemas.microsoft.com/office/drawing/2014/main" id="{B79D0555-EBDC-B53A-212D-A5921795FE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80543"/>
          </a:xfrm>
          <a:custGeom>
            <a:avLst/>
            <a:gdLst>
              <a:gd name="connsiteX0" fmla="*/ 6309360 w 12192000"/>
              <a:gd name="connsiteY0" fmla="*/ 3951843 h 6880543"/>
              <a:gd name="connsiteX1" fmla="*/ 6309360 w 12192000"/>
              <a:gd name="connsiteY1" fmla="*/ 4052427 h 6880543"/>
              <a:gd name="connsiteX2" fmla="*/ 8442960 w 12192000"/>
              <a:gd name="connsiteY2" fmla="*/ 4052427 h 6880543"/>
              <a:gd name="connsiteX3" fmla="*/ 8442960 w 12192000"/>
              <a:gd name="connsiteY3" fmla="*/ 3951843 h 6880543"/>
              <a:gd name="connsiteX4" fmla="*/ 0 w 12192000"/>
              <a:gd name="connsiteY4" fmla="*/ 0 h 6880543"/>
              <a:gd name="connsiteX5" fmla="*/ 12192000 w 12192000"/>
              <a:gd name="connsiteY5" fmla="*/ 0 h 6880543"/>
              <a:gd name="connsiteX6" fmla="*/ 12192000 w 12192000"/>
              <a:gd name="connsiteY6" fmla="*/ 6880543 h 6880543"/>
              <a:gd name="connsiteX7" fmla="*/ 0 w 12192000"/>
              <a:gd name="connsiteY7" fmla="*/ 6880543 h 6880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80543">
                <a:moveTo>
                  <a:pt x="6309360" y="3951843"/>
                </a:moveTo>
                <a:lnTo>
                  <a:pt x="6309360" y="4052427"/>
                </a:lnTo>
                <a:lnTo>
                  <a:pt x="8442960" y="4052427"/>
                </a:lnTo>
                <a:lnTo>
                  <a:pt x="8442960" y="395184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80543"/>
                </a:lnTo>
                <a:lnTo>
                  <a:pt x="0" y="6880543"/>
                </a:lnTo>
                <a:close/>
              </a:path>
            </a:pathLst>
          </a:custGeom>
        </p:spPr>
        <p:txBody>
          <a:bodyPr wrap="square" tIns="182880" rtlCol="0">
            <a:noAutofit/>
          </a:bodyPr>
          <a:lstStyle>
            <a:lvl1pPr marL="0" indent="0" algn="ctr">
              <a:buNone/>
              <a:defRPr lang="ru-RU" sz="20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/>
              <a:t>Щелкните значок, чтобы добавить фото</a:t>
            </a: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9359" y="444933"/>
            <a:ext cx="5477479" cy="3291840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6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96BA398-1ED2-1FCA-63B9-8915A8C7A5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6309360" y="3951843"/>
            <a:ext cx="2133600" cy="10058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9169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4">
          <p15:clr>
            <a:srgbClr val="FBAE40"/>
          </p15:clr>
        </p15:guide>
        <p15:guide id="3" pos="4344" userDrawn="1">
          <p15:clr>
            <a:srgbClr val="FBAE40"/>
          </p15:clr>
        </p15:guide>
        <p15:guide id="4" pos="4560" userDrawn="1">
          <p15:clr>
            <a:srgbClr val="FBAE40"/>
          </p15:clr>
        </p15:guide>
        <p15:guide id="8" orient="horz" pos="1848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9835" y="430529"/>
            <a:ext cx="5486400" cy="3291840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>
              <a:lnSpc>
                <a:spcPct val="80000"/>
              </a:lnSpc>
              <a:defRPr lang="ru-RU"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id="{A9973BC6-F6E5-0B3B-C8AB-0AC4020D4E8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-11113"/>
            <a:ext cx="5791200" cy="6880226"/>
          </a:xfrm>
        </p:spPr>
        <p:txBody>
          <a:bodyPr rtlCol="0">
            <a:normAutofit/>
          </a:bodyPr>
          <a:lstStyle>
            <a:lvl1pPr marL="0" indent="0" algn="ctr">
              <a:buNone/>
              <a:defRPr lang="ru-RU" sz="2000"/>
            </a:lvl1pPr>
          </a:lstStyle>
          <a:p>
            <a:pPr rtl="0"/>
            <a:r>
              <a:rPr lang="ru-RU"/>
              <a:t>Щелкните значок, чтобы добавить фото</a:t>
            </a:r>
          </a:p>
        </p:txBody>
      </p:sp>
      <p:sp>
        <p:nvSpPr>
          <p:cNvPr id="18" name="Текст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99835" y="4568602"/>
            <a:ext cx="5486400" cy="1645920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ru-RU"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lang="ru-RU" sz="4000"/>
            </a:lvl2pPr>
            <a:lvl3pPr>
              <a:defRPr lang="ru-RU" sz="4000"/>
            </a:lvl3pPr>
            <a:lvl4pPr>
              <a:defRPr lang="ru-RU" sz="4000"/>
            </a:lvl4pPr>
            <a:lvl5pPr>
              <a:defRPr lang="ru-RU" sz="4000"/>
            </a:lvl5pPr>
          </a:lstStyle>
          <a:p>
            <a:pPr lvl="0" rtl="0"/>
            <a:r>
              <a:rPr lang="ru-RU"/>
              <a:t>Текст слайда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29169ED6-4B82-6844-119F-AC15CDF2D3E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7914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дка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C57F1500-1A16-D1EF-4F0C-030852B291F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2D07A0BE-3890-193E-9439-F294E61A71B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11" name="Полилиния 19">
              <a:extLst>
                <a:ext uri="{FF2B5EF4-FFF2-40B4-BE49-F238E27FC236}">
                  <a16:creationId xmlns:a16="http://schemas.microsoft.com/office/drawing/2014/main" id="{C05217ED-C258-E6CE-BA7F-28A6EA41BCD3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2" name="Полилиния 20">
              <a:extLst>
                <a:ext uri="{FF2B5EF4-FFF2-40B4-BE49-F238E27FC236}">
                  <a16:creationId xmlns:a16="http://schemas.microsoft.com/office/drawing/2014/main" id="{F3E11A1F-14DD-BA35-D7D7-4D4ADEAA348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" name="Полилиния 21">
              <a:extLst>
                <a:ext uri="{FF2B5EF4-FFF2-40B4-BE49-F238E27FC236}">
                  <a16:creationId xmlns:a16="http://schemas.microsoft.com/office/drawing/2014/main" id="{F14541B0-973F-7E21-1019-D2FB83C8C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32" name="Заголовок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02875"/>
            <a:ext cx="10873740" cy="1680205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sp>
        <p:nvSpPr>
          <p:cNvPr id="2" name="Объект 5">
            <a:extLst>
              <a:ext uri="{FF2B5EF4-FFF2-40B4-BE49-F238E27FC236}">
                <a16:creationId xmlns:a16="http://schemas.microsoft.com/office/drawing/2014/main" id="{F6FE0DC0-B0D7-F4D6-8038-177AD7A8C21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57600" y="2282008"/>
            <a:ext cx="7810500" cy="3699328"/>
          </a:xfrm>
        </p:spPr>
        <p:txBody>
          <a:bodyPr lIns="0" tIns="228600" rIns="0" bIns="0" rtlCol="0">
            <a:normAutofit/>
          </a:bodyPr>
          <a:lstStyle>
            <a:lvl1pPr marL="283464" indent="-283464">
              <a:spcBef>
                <a:spcPts val="1800"/>
              </a:spcBef>
              <a:buFont typeface="Arial" panose="020B0604020202020204" pitchFamily="34" charset="0"/>
              <a:buChar char="•"/>
              <a:defRPr lang="ru-RU" sz="2000"/>
            </a:lvl1pPr>
            <a:lvl2pPr indent="-283464">
              <a:spcBef>
                <a:spcPts val="1800"/>
              </a:spcBef>
              <a:defRPr lang="ru-RU" sz="2000"/>
            </a:lvl2pPr>
            <a:lvl3pPr indent="-283464">
              <a:spcBef>
                <a:spcPts val="1800"/>
              </a:spcBef>
              <a:defRPr lang="ru-RU" sz="2000"/>
            </a:lvl3pPr>
            <a:lvl4pPr indent="-283464">
              <a:spcBef>
                <a:spcPts val="1800"/>
              </a:spcBef>
              <a:defRPr lang="ru-RU" sz="2000"/>
            </a:lvl4pPr>
            <a:lvl5pPr indent="-283464"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7ED58739-4346-5104-B1AC-89ED035912A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pPr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9272B8D-F380-9F1A-C8E6-BDD2352B1763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029641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>
              <a:lnSpc>
                <a:spcPct val="80000"/>
              </a:lnSpc>
              <a:defRPr lang="ru-RU"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Полилиния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" name="Полилиния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2" name="Полилиния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Текст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09905" y="4549552"/>
            <a:ext cx="5486400" cy="1645920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ru-RU"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lang="ru-RU" sz="4000"/>
            </a:lvl2pPr>
            <a:lvl3pPr>
              <a:defRPr lang="ru-RU" sz="4000"/>
            </a:lvl3pPr>
            <a:lvl4pPr>
              <a:defRPr lang="ru-RU" sz="4000"/>
            </a:lvl4pPr>
            <a:lvl5pPr>
              <a:defRPr lang="ru-RU" sz="4000"/>
            </a:lvl5pPr>
          </a:lstStyle>
          <a:p>
            <a:pPr lvl="0" rtl="0"/>
            <a:r>
              <a:rPr lang="ru-RU"/>
              <a:t>Текст слайда</a:t>
            </a:r>
          </a:p>
        </p:txBody>
      </p:sp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 содержимого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Полилиния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" name="Полилиния 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" name="Полилиния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78129"/>
            <a:ext cx="9778365" cy="1494596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sp>
        <p:nvSpPr>
          <p:cNvPr id="2" name="Объект 5">
            <a:extLst>
              <a:ext uri="{FF2B5EF4-FFF2-40B4-BE49-F238E27FC236}">
                <a16:creationId xmlns:a16="http://schemas.microsoft.com/office/drawing/2014/main" id="{F14DA3C5-63E4-BAFB-1D68-47F71EEEE53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676525"/>
            <a:ext cx="4490827" cy="3597470"/>
          </a:xfrm>
        </p:spPr>
        <p:txBody>
          <a:bodyPr lIns="0" tIns="45720" rIns="0" bIns="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ru-RU" sz="2000"/>
            </a:lvl1pPr>
            <a:lvl2pPr marL="283464" indent="-283464">
              <a:spcBef>
                <a:spcPts val="1800"/>
              </a:spcBef>
              <a:defRPr lang="ru-RU" sz="2000"/>
            </a:lvl2pPr>
            <a:lvl3pPr marL="594360" indent="-283464">
              <a:spcBef>
                <a:spcPts val="1800"/>
              </a:spcBef>
              <a:defRPr lang="ru-RU" sz="2000"/>
            </a:lvl3pPr>
            <a:lvl4pPr marL="822960" indent="-283464">
              <a:spcBef>
                <a:spcPts val="1800"/>
              </a:spcBef>
              <a:defRPr lang="ru-RU" sz="2000"/>
            </a:lvl4pPr>
            <a:lvl5pPr marL="1005840" indent="-283464"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3" name="Объект 5">
            <a:extLst>
              <a:ext uri="{FF2B5EF4-FFF2-40B4-BE49-F238E27FC236}">
                <a16:creationId xmlns:a16="http://schemas.microsoft.com/office/drawing/2014/main" id="{BD11386D-847E-8CF5-E56A-42E80A65A08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881898" y="2676525"/>
            <a:ext cx="4490827" cy="3597470"/>
          </a:xfrm>
        </p:spPr>
        <p:txBody>
          <a:bodyPr lIns="0" tIns="45720" rIns="0" bIns="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ru-RU" sz="2000"/>
            </a:lvl1pPr>
            <a:lvl2pPr marL="283464" indent="-283464">
              <a:spcBef>
                <a:spcPts val="1800"/>
              </a:spcBef>
              <a:defRPr lang="ru-RU" sz="2000"/>
            </a:lvl2pPr>
            <a:lvl3pPr marL="548640" indent="-283464">
              <a:spcBef>
                <a:spcPts val="1800"/>
              </a:spcBef>
              <a:defRPr lang="ru-RU" sz="2000"/>
            </a:lvl3pPr>
            <a:lvl4pPr marL="822960" indent="-283464">
              <a:spcBef>
                <a:spcPts val="1800"/>
              </a:spcBef>
              <a:defRPr lang="ru-RU" sz="2000"/>
            </a:lvl4pPr>
            <a:lvl5pPr marL="1005840" indent="-283464"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pPr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8" name="Дата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10569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42E558A9-6DD6-E21D-3A8F-6707E1DD19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2" name="Автофигура 24">
              <a:extLst>
                <a:ext uri="{FF2B5EF4-FFF2-40B4-BE49-F238E27FC236}">
                  <a16:creationId xmlns:a16="http://schemas.microsoft.com/office/drawing/2014/main" id="{3FC994E4-318C-1E66-B4E4-8F8FD08E09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" name="Полилиния 7">
              <a:extLst>
                <a:ext uri="{FF2B5EF4-FFF2-40B4-BE49-F238E27FC236}">
                  <a16:creationId xmlns:a16="http://schemas.microsoft.com/office/drawing/2014/main" id="{17C00E6B-F625-6D6C-8364-9DD9F3C362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" name="Полилиния 8">
              <a:extLst>
                <a:ext uri="{FF2B5EF4-FFF2-40B4-BE49-F238E27FC236}">
                  <a16:creationId xmlns:a16="http://schemas.microsoft.com/office/drawing/2014/main" id="{C6197B87-4F65-7981-9463-84830CD368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8" name="Полилиния 9">
              <a:extLst>
                <a:ext uri="{FF2B5EF4-FFF2-40B4-BE49-F238E27FC236}">
                  <a16:creationId xmlns:a16="http://schemas.microsoft.com/office/drawing/2014/main" id="{86AA517C-7217-D864-B7E7-40984A2880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9" name="Полилиния 10">
              <a:extLst>
                <a:ext uri="{FF2B5EF4-FFF2-40B4-BE49-F238E27FC236}">
                  <a16:creationId xmlns:a16="http://schemas.microsoft.com/office/drawing/2014/main" id="{524013C6-491C-CAA2-5BD6-7C73596711C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18885" y="3499667"/>
            <a:ext cx="4939666" cy="2542810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6347460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Объект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457201"/>
            <a:ext cx="5198269" cy="2305050"/>
          </a:xfrm>
        </p:spPr>
        <p:txBody>
          <a:bodyPr lIns="0" tIns="274320" rtlCol="0">
            <a:normAutofit/>
          </a:bodyPr>
          <a:lstStyle>
            <a:lvl1pPr marL="457200" indent="-457200">
              <a:spcBef>
                <a:spcPts val="1800"/>
              </a:spcBef>
              <a:buFont typeface="+mj-lt"/>
              <a:buAutoNum type="arabicPeriod"/>
              <a:defRPr lang="ru-RU" sz="2000"/>
            </a:lvl1pPr>
            <a:lvl2pPr marL="914400" indent="-457200">
              <a:spcBef>
                <a:spcPts val="1800"/>
              </a:spcBef>
              <a:buFont typeface="+mj-lt"/>
              <a:buAutoNum type="alphaLcPeriod"/>
              <a:defRPr lang="ru-RU" sz="2000"/>
            </a:lvl2pPr>
            <a:lvl3pPr marL="1371600" indent="-457200">
              <a:spcBef>
                <a:spcPts val="1800"/>
              </a:spcBef>
              <a:buFont typeface="+mj-lt"/>
              <a:buAutoNum type="arabicParenR"/>
              <a:defRPr lang="ru-RU" sz="2000"/>
            </a:lvl3pPr>
            <a:lvl4pPr marL="1371600" indent="0">
              <a:spcBef>
                <a:spcPts val="1800"/>
              </a:spcBef>
              <a:buFont typeface="+mj-lt"/>
              <a:buNone/>
              <a:defRPr lang="ru-RU" sz="2000"/>
            </a:lvl4pPr>
            <a:lvl5pPr marL="2286000" indent="-457200">
              <a:spcBef>
                <a:spcPts val="1800"/>
              </a:spcBef>
              <a:buFont typeface="+mj-lt"/>
              <a:buAutoNum type="arabicPeriod"/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endParaRPr lang="ru-RU" dirty="0"/>
          </a:p>
        </p:txBody>
      </p:sp>
      <p:sp>
        <p:nvSpPr>
          <p:cNvPr id="2" name="Объект 5">
            <a:extLst>
              <a:ext uri="{FF2B5EF4-FFF2-40B4-BE49-F238E27FC236}">
                <a16:creationId xmlns:a16="http://schemas.microsoft.com/office/drawing/2014/main" id="{3AC171DA-232D-44C1-6B93-40BACB298F4B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810595"/>
            <a:ext cx="5198269" cy="3319513"/>
          </a:xfrm>
        </p:spPr>
        <p:txBody>
          <a:bodyPr lIns="0" tIns="45720" rIns="0" bIns="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ru-RU" sz="2000"/>
            </a:lvl1pPr>
            <a:lvl2pPr marL="283464" indent="-283464">
              <a:spcBef>
                <a:spcPts val="1800"/>
              </a:spcBef>
              <a:defRPr lang="ru-RU" sz="2000"/>
            </a:lvl2pPr>
            <a:lvl3pPr marL="548640" indent="-283464">
              <a:spcBef>
                <a:spcPts val="1800"/>
              </a:spcBef>
              <a:defRPr lang="ru-RU" sz="2000"/>
            </a:lvl3pPr>
            <a:lvl4pPr marL="822960" indent="-283464">
              <a:spcBef>
                <a:spcPts val="1800"/>
              </a:spcBef>
              <a:defRPr lang="ru-RU" sz="2000"/>
            </a:lvl4pPr>
            <a:lvl5pPr marL="1005840" indent="-283464"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pPr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8" name="Дата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546068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содержимое и рисунок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310" y="278129"/>
            <a:ext cx="5063490" cy="2354026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sp>
        <p:nvSpPr>
          <p:cNvPr id="3" name="Объект 5">
            <a:extLst>
              <a:ext uri="{FF2B5EF4-FFF2-40B4-BE49-F238E27FC236}">
                <a16:creationId xmlns:a16="http://schemas.microsoft.com/office/drawing/2014/main" id="{1EF4505D-6803-3813-7738-04996342781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94360" y="3279579"/>
            <a:ext cx="5044440" cy="2994415"/>
          </a:xfrm>
        </p:spPr>
        <p:txBody>
          <a:bodyPr lIns="0" tIns="228600" rIns="0" bIns="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ru-RU" sz="2000"/>
            </a:lvl1pPr>
            <a:lvl2pPr indent="-283464">
              <a:spcBef>
                <a:spcPts val="1800"/>
              </a:spcBef>
              <a:defRPr lang="ru-RU" sz="2000"/>
            </a:lvl2pPr>
            <a:lvl3pPr indent="-283464">
              <a:spcBef>
                <a:spcPts val="1800"/>
              </a:spcBef>
              <a:defRPr lang="ru-RU" sz="2000"/>
            </a:lvl3pPr>
            <a:lvl4pPr indent="-283464">
              <a:spcBef>
                <a:spcPts val="1800"/>
              </a:spcBef>
              <a:defRPr lang="ru-RU" sz="2000"/>
            </a:lvl4pPr>
            <a:lvl5pPr indent="-283464"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997459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Рисунок 11">
            <a:extLst>
              <a:ext uri="{FF2B5EF4-FFF2-40B4-BE49-F238E27FC236}">
                <a16:creationId xmlns:a16="http://schemas.microsoft.com/office/drawing/2014/main" id="{4658637A-5D36-6127-19BC-C203E23FA49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0"/>
            <a:ext cx="6118225" cy="6858000"/>
          </a:xfrm>
        </p:spPr>
        <p:txBody>
          <a:bodyPr rtlCol="0">
            <a:normAutofit/>
          </a:bodyPr>
          <a:lstStyle>
            <a:lvl1pPr marL="0" indent="0" algn="ctr">
              <a:buNone/>
              <a:defRPr lang="ru-RU" sz="2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Щелкните значок, чтобы добавить фото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pPr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8" name="Дата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293197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содержимое и таблица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CF555767-B3D8-BD57-1D42-7F6E1E6689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9" name="Полилиния 13">
              <a:extLst>
                <a:ext uri="{FF2B5EF4-FFF2-40B4-BE49-F238E27FC236}">
                  <a16:creationId xmlns:a16="http://schemas.microsoft.com/office/drawing/2014/main" id="{BC972B6D-098C-52F6-E990-52623B368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5" name="Полилиния 14">
              <a:extLst>
                <a:ext uri="{FF2B5EF4-FFF2-40B4-BE49-F238E27FC236}">
                  <a16:creationId xmlns:a16="http://schemas.microsoft.com/office/drawing/2014/main" id="{3F0D3EE3-9A8C-531D-1EEE-1AFAB9F3BCA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7" name="Полилиния 15">
              <a:extLst>
                <a:ext uri="{FF2B5EF4-FFF2-40B4-BE49-F238E27FC236}">
                  <a16:creationId xmlns:a16="http://schemas.microsoft.com/office/drawing/2014/main" id="{A2BE192C-1768-890B-EC1B-5ED6E1F825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1409" y="4661717"/>
            <a:ext cx="7936230" cy="1380760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3670935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Объект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584005"/>
            <a:ext cx="2825115" cy="3999060"/>
          </a:xfrm>
        </p:spPr>
        <p:txBody>
          <a:bodyPr lIns="0" tIns="27432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ru-RU" sz="2000"/>
            </a:lvl1pPr>
            <a:lvl2pPr marL="457200" indent="0">
              <a:spcBef>
                <a:spcPts val="1800"/>
              </a:spcBef>
              <a:buNone/>
              <a:defRPr lang="ru-RU" sz="2000"/>
            </a:lvl2pPr>
            <a:lvl3pPr marL="914400" indent="0">
              <a:spcBef>
                <a:spcPts val="1800"/>
              </a:spcBef>
              <a:buNone/>
              <a:defRPr lang="ru-RU" sz="2000"/>
            </a:lvl3pPr>
            <a:lvl4pPr marL="1371600" indent="0">
              <a:spcBef>
                <a:spcPts val="1800"/>
              </a:spcBef>
              <a:buNone/>
              <a:defRPr lang="ru-RU" sz="2000"/>
            </a:lvl4pPr>
            <a:lvl5pPr marL="1828800" indent="0">
              <a:spcBef>
                <a:spcPts val="1800"/>
              </a:spcBef>
              <a:buNone/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70934" y="584005"/>
            <a:ext cx="7926705" cy="3999060"/>
          </a:xfrm>
        </p:spPr>
        <p:txBody>
          <a:bodyPr lIns="0" rtlCol="0">
            <a:normAutofit/>
          </a:bodyPr>
          <a:lstStyle>
            <a:lvl1pPr marL="0" indent="0">
              <a:spcBef>
                <a:spcPts val="1800"/>
              </a:spcBef>
              <a:buNone/>
              <a:defRPr lang="ru-RU" sz="2000"/>
            </a:lvl1pPr>
            <a:lvl2pPr>
              <a:spcBef>
                <a:spcPts val="600"/>
              </a:spcBef>
              <a:defRPr lang="ru-RU" sz="2000"/>
            </a:lvl2pPr>
            <a:lvl3pPr>
              <a:spcBef>
                <a:spcPts val="1800"/>
              </a:spcBef>
              <a:defRPr lang="ru-RU" sz="2000"/>
            </a:lvl3pPr>
            <a:lvl4pPr>
              <a:spcBef>
                <a:spcPts val="1800"/>
              </a:spcBef>
              <a:defRPr lang="ru-RU" sz="2000"/>
            </a:lvl4pPr>
            <a:lvl5pPr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pPr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8" name="Дата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443291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объекта содержимого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Полилиния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" name="Полилиния 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" name="Полилиния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98408"/>
            <a:ext cx="10972800" cy="1574317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Объект 5">
            <a:extLst>
              <a:ext uri="{FF2B5EF4-FFF2-40B4-BE49-F238E27FC236}">
                <a16:creationId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5523" y="2676525"/>
            <a:ext cx="5746750" cy="3597470"/>
          </a:xfrm>
        </p:spPr>
        <p:txBody>
          <a:bodyPr lIns="0" rtlCol="0">
            <a:normAutofit/>
          </a:bodyPr>
          <a:lstStyle>
            <a:lvl1pPr marL="0" indent="0">
              <a:spcBef>
                <a:spcPts val="1800"/>
              </a:spcBef>
              <a:buNone/>
              <a:defRPr lang="ru-RU" sz="2000"/>
            </a:lvl1pPr>
            <a:lvl2pPr>
              <a:spcBef>
                <a:spcPts val="600"/>
              </a:spcBef>
              <a:defRPr lang="ru-RU" sz="2000"/>
            </a:lvl2pPr>
            <a:lvl3pPr>
              <a:spcBef>
                <a:spcPts val="1800"/>
              </a:spcBef>
              <a:defRPr lang="ru-RU" sz="2000"/>
            </a:lvl3pPr>
            <a:lvl4pPr>
              <a:spcBef>
                <a:spcPts val="1800"/>
              </a:spcBef>
              <a:defRPr lang="ru-RU" sz="2000"/>
            </a:lvl4pPr>
            <a:lvl5pPr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7" name="Объект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20000" y="2676525"/>
            <a:ext cx="3947160" cy="3597470"/>
          </a:xfrm>
        </p:spPr>
        <p:txBody>
          <a:bodyPr lIns="0" rtlCol="0">
            <a:normAutofit/>
          </a:bodyPr>
          <a:lstStyle>
            <a:lvl1pPr marL="342900" indent="-342900">
              <a:spcBef>
                <a:spcPts val="1800"/>
              </a:spcBef>
              <a:buFont typeface="Arial" panose="020B0604020202020204" pitchFamily="34" charset="0"/>
              <a:buChar char="•"/>
              <a:defRPr lang="ru-RU" sz="2000"/>
            </a:lvl1pPr>
            <a:lvl2pPr>
              <a:spcBef>
                <a:spcPts val="1800"/>
              </a:spcBef>
              <a:defRPr lang="ru-RU" sz="2000"/>
            </a:lvl2pPr>
            <a:lvl3pPr>
              <a:spcBef>
                <a:spcPts val="1800"/>
              </a:spcBef>
              <a:defRPr lang="ru-RU" sz="2000"/>
            </a:lvl3pPr>
            <a:lvl4pPr>
              <a:spcBef>
                <a:spcPts val="1800"/>
              </a:spcBef>
              <a:defRPr lang="ru-RU" sz="2000"/>
            </a:lvl4pPr>
            <a:lvl5pPr>
              <a:spcBef>
                <a:spcPts val="1800"/>
              </a:spcBef>
              <a:defRPr lang="ru-RU" sz="20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8" name="Дата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pPr/>
              <a:t>‹#›</a:t>
            </a:fld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49744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02400"/>
            <a:ext cx="10972800" cy="1570325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sp>
        <p:nvSpPr>
          <p:cNvPr id="9" name="Местозаполнитель таблицы 2">
            <a:extLst>
              <a:ext uri="{FF2B5EF4-FFF2-40B4-BE49-F238E27FC236}">
                <a16:creationId xmlns:a16="http://schemas.microsoft.com/office/drawing/2014/main" id="{1506B022-475A-6647-98FF-D5C319A0C7C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594360" y="2628629"/>
            <a:ext cx="10972800" cy="3636740"/>
          </a:xfrm>
        </p:spPr>
        <p:txBody>
          <a:bodyPr rtlCol="0">
            <a:noAutofit/>
          </a:bodyPr>
          <a:lstStyle>
            <a:lvl1pPr>
              <a:defRPr lang="ru-RU"/>
            </a:lvl1pPr>
          </a:lstStyle>
          <a:p>
            <a:pPr rtl="0"/>
            <a:r>
              <a:rPr lang="ru-RU"/>
              <a:t>Щелкните значок, чтобы добавить таблицу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pPr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8" name="Дата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4109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4360" y="411479"/>
            <a:ext cx="5486400" cy="3291840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>
              <a:lnSpc>
                <a:spcPct val="80000"/>
              </a:lnSpc>
              <a:defRPr lang="ru-RU"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/>
          </p:cNvGrpSpPr>
          <p:nvPr userDrawn="1"/>
        </p:nvGrpSpPr>
        <p:grpSpPr bwMode="auto">
          <a:xfrm flipH="1" flipV="1">
            <a:off x="6092752" y="0"/>
            <a:ext cx="6099248" cy="6099248"/>
            <a:chOff x="0" y="12289"/>
            <a:chExt cx="3550" cy="3551"/>
          </a:xfrm>
        </p:grpSpPr>
        <p:sp>
          <p:nvSpPr>
            <p:cNvPr id="10" name="Полилиния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" name="Полилиния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2" name="Полилиния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18" name="Текст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4360" y="4549552"/>
            <a:ext cx="5486400" cy="1645920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ru-RU"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lang="ru-RU" sz="4000"/>
            </a:lvl2pPr>
            <a:lvl3pPr>
              <a:defRPr lang="ru-RU" sz="4000"/>
            </a:lvl3pPr>
            <a:lvl4pPr>
              <a:defRPr lang="ru-RU" sz="4000"/>
            </a:lvl4pPr>
            <a:lvl5pPr>
              <a:defRPr lang="ru-RU" sz="4000"/>
            </a:lvl5pPr>
          </a:lstStyle>
          <a:p>
            <a:pPr lvl="0" rtl="0"/>
            <a:r>
              <a:rPr lang="ru-RU"/>
              <a:t>Текст слайда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58B149C6-5AAC-B8E5-5411-EA38821F675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927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54E01-98BA-4EF3-B7B4-7198099D5B4A}" type="datetimeFigureOut">
              <a:rPr lang="ru-RU" smtClean="0"/>
              <a:t>26.08.2025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1A42A-5D06-4DFD-B941-65C82BBAFB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952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4360" y="1825625"/>
            <a:ext cx="103822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365125"/>
            <a:ext cx="10401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30" name="Дата 3">
            <a:extLst>
              <a:ext uri="{FF2B5EF4-FFF2-40B4-BE49-F238E27FC236}">
                <a16:creationId xmlns:a16="http://schemas.microsoft.com/office/drawing/2014/main" id="{EF47083A-6D76-4B4D-87CA-E08E212F7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33648" y="6332220"/>
            <a:ext cx="131318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lang="ru-RU" sz="1100" b="0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endParaRPr lang="ru-RU" dirty="0">
              <a:latin typeface="+mn-lt"/>
            </a:endParaRPr>
          </a:p>
        </p:txBody>
      </p:sp>
      <p:sp>
        <p:nvSpPr>
          <p:cNvPr id="32" name="Номер слайда 5">
            <a:extLst>
              <a:ext uri="{FF2B5EF4-FFF2-40B4-BE49-F238E27FC236}">
                <a16:creationId xmlns:a16="http://schemas.microsoft.com/office/drawing/2014/main" id="{C8ADA0DF-3751-9A48-8A21-59F01C782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4360" y="6332220"/>
            <a:ext cx="52324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lang="ru-RU" sz="1100" b="1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1" r:id="rId1"/>
    <p:sldLayoutId id="2147483698" r:id="rId2"/>
    <p:sldLayoutId id="2147483710" r:id="rId3"/>
    <p:sldLayoutId id="2147483700" r:id="rId4"/>
    <p:sldLayoutId id="2147483701" r:id="rId5"/>
    <p:sldLayoutId id="2147483659" r:id="rId6"/>
    <p:sldLayoutId id="2147483709" r:id="rId7"/>
    <p:sldLayoutId id="2147483708" r:id="rId8"/>
    <p:sldLayoutId id="2147483707" r:id="rId9"/>
    <p:sldLayoutId id="2147483706" r:id="rId10"/>
    <p:sldLayoutId id="2147483705" r:id="rId11"/>
    <p:sldLayoutId id="2147483704" r:id="rId12"/>
    <p:sldLayoutId id="2147483703" r:id="rId13"/>
    <p:sldLayoutId id="2147483712" r:id="rId14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lang="ru-RU" sz="4400" b="1" i="0" kern="1200" spc="100" baseline="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 lang="ru-RU">
          <a:solidFill>
            <a:schemeClr val="tx2"/>
          </a:solidFill>
        </a:defRPr>
      </a:lvl2pPr>
      <a:lvl3pPr eaLnBrk="1" hangingPunct="1">
        <a:defRPr lang="ru-RU">
          <a:solidFill>
            <a:schemeClr val="tx2"/>
          </a:solidFill>
        </a:defRPr>
      </a:lvl3pPr>
      <a:lvl4pPr eaLnBrk="1" hangingPunct="1">
        <a:defRPr lang="ru-RU">
          <a:solidFill>
            <a:schemeClr val="tx2"/>
          </a:solidFill>
        </a:defRPr>
      </a:lvl4pPr>
      <a:lvl5pPr eaLnBrk="1" hangingPunct="1">
        <a:defRPr lang="ru-RU">
          <a:solidFill>
            <a:schemeClr val="tx2"/>
          </a:solidFill>
        </a:defRPr>
      </a:lvl5pPr>
      <a:lvl6pPr eaLnBrk="1" hangingPunct="1">
        <a:defRPr lang="ru-RU">
          <a:solidFill>
            <a:schemeClr val="tx2"/>
          </a:solidFill>
        </a:defRPr>
      </a:lvl6pPr>
      <a:lvl7pPr eaLnBrk="1" hangingPunct="1">
        <a:defRPr lang="ru-RU">
          <a:solidFill>
            <a:schemeClr val="tx2"/>
          </a:solidFill>
        </a:defRPr>
      </a:lvl7pPr>
      <a:lvl8pPr eaLnBrk="1" hangingPunct="1">
        <a:defRPr lang="ru-RU">
          <a:solidFill>
            <a:schemeClr val="tx2"/>
          </a:solidFill>
        </a:defRPr>
      </a:lvl8pPr>
      <a:lvl9pPr eaLnBrk="1" hangingPunct="1">
        <a:defRPr lang="ru-RU">
          <a:solidFill>
            <a:schemeClr val="tx2"/>
          </a:solidFill>
        </a:defRPr>
      </a:lvl9pPr>
    </p:titleStyle>
    <p:bodyStyle>
      <a:lvl1pPr marL="228600" indent="-283464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ru-RU" sz="28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4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0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 userDrawn="1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5.jpg"/><Relationship Id="rId5" Type="http://schemas.openxmlformats.org/officeDocument/2006/relationships/chart" Target="../charts/chart1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chart" Target="../charts/chart3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chart" Target="../charts/char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chart" Target="../charts/chart9.xml"/><Relationship Id="rId5" Type="http://schemas.openxmlformats.org/officeDocument/2006/relationships/image" Target="../media/image29.jpeg"/><Relationship Id="rId4" Type="http://schemas.openxmlformats.org/officeDocument/2006/relationships/image" Target="../media/image28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3.xml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7" Type="http://schemas.openxmlformats.org/officeDocument/2006/relationships/chart" Target="../charts/chart19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8.xml"/><Relationship Id="rId5" Type="http://schemas.openxmlformats.org/officeDocument/2006/relationships/chart" Target="../charts/chart17.xml"/><Relationship Id="rId4" Type="http://schemas.openxmlformats.org/officeDocument/2006/relationships/chart" Target="../charts/chart16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6.xml"/><Relationship Id="rId3" Type="http://schemas.openxmlformats.org/officeDocument/2006/relationships/chart" Target="../charts/chart21.xml"/><Relationship Id="rId7" Type="http://schemas.openxmlformats.org/officeDocument/2006/relationships/chart" Target="../charts/chart25.xml"/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4.xml"/><Relationship Id="rId5" Type="http://schemas.openxmlformats.org/officeDocument/2006/relationships/chart" Target="../charts/chart23.xml"/><Relationship Id="rId4" Type="http://schemas.openxmlformats.org/officeDocument/2006/relationships/chart" Target="../charts/chart22.xml"/><Relationship Id="rId9" Type="http://schemas.openxmlformats.org/officeDocument/2006/relationships/chart" Target="../charts/chart2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7" Type="http://schemas.openxmlformats.org/officeDocument/2006/relationships/image" Target="../media/image4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4.jpeg"/><Relationship Id="rId5" Type="http://schemas.openxmlformats.org/officeDocument/2006/relationships/image" Target="../media/image43.png"/><Relationship Id="rId4" Type="http://schemas.openxmlformats.org/officeDocument/2006/relationships/image" Target="../media/image4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1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jpeg"/><Relationship Id="rId4" Type="http://schemas.openxmlformats.org/officeDocument/2006/relationships/image" Target="../media/image5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8.pn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3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6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Relationship Id="rId6" Type="http://schemas.openxmlformats.org/officeDocument/2006/relationships/chart" Target="../charts/chart32.xml"/><Relationship Id="rId5" Type="http://schemas.openxmlformats.org/officeDocument/2006/relationships/chart" Target="../charts/chart31.xml"/><Relationship Id="rId4" Type="http://schemas.openxmlformats.org/officeDocument/2006/relationships/chart" Target="../charts/chart30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jpeg"/><Relationship Id="rId5" Type="http://schemas.openxmlformats.org/officeDocument/2006/relationships/image" Target="../media/image82.jpeg"/><Relationship Id="rId4" Type="http://schemas.openxmlformats.org/officeDocument/2006/relationships/image" Target="../media/image8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4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9951" y="117046"/>
            <a:ext cx="8032095" cy="594072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августовский педагогический совет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 bwMode="auto">
          <a:xfrm>
            <a:off x="978204" y="6147099"/>
            <a:ext cx="6429375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ru-RU" alt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Черникова Надежда Ивановна, </a:t>
            </a:r>
            <a:r>
              <a:rPr lang="ru-RU" alt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управления образования</a:t>
            </a: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8665022" y="6198679"/>
            <a:ext cx="3000375" cy="538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alt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Ирбейское</a:t>
            </a:r>
            <a:r>
              <a:rPr lang="ru-RU" alt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alt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524000" y="1544639"/>
            <a:ext cx="9144000" cy="249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b="1" dirty="0">
              <a:solidFill>
                <a:srgbClr val="5C281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89759" y="1186982"/>
            <a:ext cx="8412481" cy="230832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Национальные </a:t>
            </a:r>
            <a:r>
              <a:rPr lang="ru-RU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приоритеты в сфере образования: новые вызовы, современные решения в 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муниципальной системе образования</a:t>
            </a:r>
            <a:endParaRPr lang="ru-RU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484"/>
            <a:ext cx="1801091" cy="1026608"/>
          </a:xfrm>
          <a:prstGeom prst="rect">
            <a:avLst/>
          </a:prstGeom>
        </p:spPr>
      </p:pic>
      <p:pic>
        <p:nvPicPr>
          <p:cNvPr id="1032" name="Picture 8" descr="http://www.irbruo.ru/_nw/29/53244495.png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3710" y="3551491"/>
            <a:ext cx="3557059" cy="2454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s://downloader.disk.yandex.ru/preview/1100755f6da7376f4a2f1d681e2a6a53c2d3775f9f299ce88bcb6664c54fa188/68ac3b87/cnxlsxP8g0umelUG5iaN6_dnFxwAZSn95mLZ-seTk_FUK9kiqH-XImjBaWetRgvPaVErXkWPbmajBmCUfUZHYw%3D%3D?uid=0&amp;filename=IMG_1231.JPG&amp;disposition=inline&amp;hash=&amp;limit=0&amp;content_type=image%2Fjpeg&amp;owner_uid=0&amp;tknv=v3&amp;size=1232x88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31" y="3556785"/>
            <a:ext cx="3674977" cy="2448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8016" y="3551491"/>
            <a:ext cx="4307577" cy="2454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811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6"/>
          <p:cNvSpPr>
            <a:spLocks noGrp="1"/>
          </p:cNvSpPr>
          <p:nvPr>
            <p:ph sz="quarter" idx="13"/>
          </p:nvPr>
        </p:nvSpPr>
        <p:spPr>
          <a:xfrm>
            <a:off x="352932" y="130975"/>
            <a:ext cx="6097273" cy="1684910"/>
          </a:xfrm>
          <a:ln>
            <a:noFill/>
          </a:ln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</a:rPr>
              <a:t>УКАЗ ПРЕЗИДЕНТА РОССИЙСКОЙ ФЕДЕРАЦИИ </a:t>
            </a: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ОТ 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</a:rPr>
              <a:t>7 МАЯ 2024 Г. № 309 </a:t>
            </a: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«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</a:rPr>
              <a:t>О НАЦИОНАЛЬНЫХ ЦЕЛЯХ РАЗВИТИЯ РОССИЙСКОЙ ФЕДЕРАЦИИ НА ПЕРИОД ДО 2030 ГОДА И НА ПЕРСПЕКТИВУ ДО 2036 </a:t>
            </a: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ГОДА</a:t>
            </a:r>
            <a:endParaRPr lang="ru-RU" sz="16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1600" dirty="0"/>
          </a:p>
        </p:txBody>
      </p:sp>
      <p:sp>
        <p:nvSpPr>
          <p:cNvPr id="6" name="AutoShape 4" descr="Picture background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503" y="2424546"/>
            <a:ext cx="7682392" cy="4331226"/>
          </a:xfrm>
          <a:prstGeom prst="rect">
            <a:avLst/>
          </a:prstGeom>
        </p:spPr>
      </p:pic>
      <p:sp>
        <p:nvSpPr>
          <p:cNvPr id="12" name="Объект 6"/>
          <p:cNvSpPr txBox="1">
            <a:spLocks/>
          </p:cNvSpPr>
          <p:nvPr/>
        </p:nvSpPr>
        <p:spPr>
          <a:xfrm>
            <a:off x="8603672" y="2889825"/>
            <a:ext cx="3027177" cy="2477641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ru-RU" sz="1600" b="1" cap="all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cap="all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 — создание благоприятной среды для развития талантов и самореализации молодёжи в возрасте от 14 до 35 лет. </a:t>
            </a:r>
          </a:p>
        </p:txBody>
      </p:sp>
      <p:pic>
        <p:nvPicPr>
          <p:cNvPr id="2052" name="Picture 4" descr="https://avatars.mds.yandex.net/i?id=28fdb81994742ecfc2f8502b1776f8ff2f1984a4-3834231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2272" y="925297"/>
            <a:ext cx="4572000" cy="1781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897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939442" y="167711"/>
            <a:ext cx="18664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Вызовы</a:t>
            </a:r>
            <a:endParaRPr lang="ru-RU" sz="36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Равнобедренный треугольник 11"/>
          <p:cNvSpPr/>
          <p:nvPr/>
        </p:nvSpPr>
        <p:spPr>
          <a:xfrm>
            <a:off x="1486169" y="6335486"/>
            <a:ext cx="1661979" cy="522514"/>
          </a:xfrm>
          <a:prstGeom prst="triangl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ый треугольник 12"/>
          <p:cNvSpPr/>
          <p:nvPr/>
        </p:nvSpPr>
        <p:spPr>
          <a:xfrm>
            <a:off x="-4943" y="4754880"/>
            <a:ext cx="1491113" cy="2103120"/>
          </a:xfrm>
          <a:prstGeom prst="rtTriangl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04276" y="1088965"/>
            <a:ext cx="6086084" cy="838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Трансформация миропорядка, продолжающаяся ценностная война</a:t>
            </a:r>
            <a:endParaRPr lang="ru-RU" sz="2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17516" y="2244436"/>
            <a:ext cx="65297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Качество 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по мнению </a:t>
            </a:r>
            <a:r>
              <a:rPr 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общества </a:t>
            </a:r>
            <a:endParaRPr lang="ru-RU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40613" y="4479958"/>
            <a:ext cx="85017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4.Рост 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численности детей с особыми образовательными потребностями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94360" y="3058174"/>
            <a:ext cx="92225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«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3. Обеспечение 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технологического лидерства, устойчивой и динамичной 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экономики 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40613" y="5676408"/>
            <a:ext cx="62703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Кадровый 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 сферы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val="2485833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1834" y="456175"/>
            <a:ext cx="9013648" cy="594072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августовский педагогический совет -2025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524000" y="1544639"/>
            <a:ext cx="9144000" cy="249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b="1" dirty="0">
              <a:solidFill>
                <a:srgbClr val="5C281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95600" y="2605853"/>
            <a:ext cx="7589423" cy="286232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Тема: «Национальные </a:t>
            </a:r>
            <a:r>
              <a:rPr lang="ru-RU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приоритеты в сфере образования: новые вызовы, современные решения в 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муниципальной системе образования»</a:t>
            </a:r>
            <a:endParaRPr lang="ru-RU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2484"/>
            <a:ext cx="1901834" cy="1137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409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49381" y="2937164"/>
            <a:ext cx="7841673" cy="20219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Трансформация миропорядка, продолжающаяся ценностная война</a:t>
            </a:r>
            <a:endParaRPr lang="ru-RU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877824" y="865632"/>
            <a:ext cx="22028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ВЫЗОВ № 1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https://avatars.mds.yandex.net/i?id=28fdb81994742ecfc2f8502b1776f8ff2f1984a4-3834231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3593" y="4307910"/>
            <a:ext cx="4572000" cy="1781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9267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Объект 3"/>
          <p:cNvPicPr>
            <a:picLocks noGrp="1" noChangeAspect="1"/>
          </p:cNvPicPr>
          <p:nvPr>
            <p:ph sz="quarter" idx="4294967295"/>
          </p:nvPr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59" t="13753" r="23057" b="16333"/>
          <a:stretch/>
        </p:blipFill>
        <p:spPr>
          <a:xfrm>
            <a:off x="155948" y="2312893"/>
            <a:ext cx="4563973" cy="366414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758"/>
          <a:stretch/>
        </p:blipFill>
        <p:spPr>
          <a:xfrm>
            <a:off x="4451758" y="2513821"/>
            <a:ext cx="4195485" cy="3262288"/>
          </a:xfrm>
          <a:prstGeom prst="rect">
            <a:avLst/>
          </a:prstGeom>
        </p:spPr>
      </p:pic>
      <p:pic>
        <p:nvPicPr>
          <p:cNvPr id="13" name="Рисунок 12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04"/>
          <a:stretch/>
        </p:blipFill>
        <p:spPr bwMode="auto">
          <a:xfrm>
            <a:off x="9241754" y="2513821"/>
            <a:ext cx="1766905" cy="306939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Заголовок 2"/>
          <p:cNvSpPr>
            <a:spLocks noGrp="1"/>
          </p:cNvSpPr>
          <p:nvPr>
            <p:ph type="title"/>
          </p:nvPr>
        </p:nvSpPr>
        <p:spPr>
          <a:xfrm>
            <a:off x="332618" y="327268"/>
            <a:ext cx="10518289" cy="704782"/>
          </a:xfrm>
        </p:spPr>
        <p:txBody>
          <a:bodyPr/>
          <a:lstStyle/>
          <a:p>
            <a:r>
              <a:rPr lang="ru-RU" sz="3600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360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3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воспитательного </a:t>
            </a: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потенциала</a:t>
            </a:r>
            <a:endParaRPr lang="ru-RU" sz="36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2728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26548" y="1158946"/>
            <a:ext cx="60469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Творческое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взаимодействие с родителями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413976" y="2006500"/>
            <a:ext cx="4647812" cy="180728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«Семья-школа-общество»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604879" y="4361574"/>
            <a:ext cx="2728760" cy="1576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Семьеведение</a:t>
            </a: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100% ОО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292360" y="3876776"/>
            <a:ext cx="3474720" cy="104879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Программа «Мир один на всех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»: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Верхнеуринская СОШ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332618" y="5198252"/>
            <a:ext cx="3474720" cy="15345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День открытых дверей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(урочные и внеурочные, доп. программы, волонтерская деятельность): Благовещенская СОШ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24667" y="3812424"/>
            <a:ext cx="3474720" cy="12341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Профориентационная работа: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Тальская СОШ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Усть-Ярульская СОШ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8000613" y="5352610"/>
            <a:ext cx="3474720" cy="13802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Работа по созданию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модели школьного ресурсного родительского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центра: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Ирбейская СОШ №1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 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cxnSp>
        <p:nvCxnSpPr>
          <p:cNvPr id="34" name="Прямая со стрелкой 33"/>
          <p:cNvCxnSpPr/>
          <p:nvPr/>
        </p:nvCxnSpPr>
        <p:spPr>
          <a:xfrm>
            <a:off x="8047524" y="3404414"/>
            <a:ext cx="928298" cy="38049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>
            <a:off x="7333639" y="3936569"/>
            <a:ext cx="1266672" cy="127512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flipH="1">
            <a:off x="2471414" y="3233327"/>
            <a:ext cx="846689" cy="55157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 flipH="1">
            <a:off x="3596640" y="3915012"/>
            <a:ext cx="861468" cy="1255721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26548" y="114545"/>
            <a:ext cx="9392464" cy="633417"/>
          </a:xfrm>
        </p:spPr>
        <p:txBody>
          <a:bodyPr/>
          <a:lstStyle/>
          <a:p>
            <a:r>
              <a:rPr lang="ru-RU" sz="3600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360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3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воспитательного </a:t>
            </a: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потенциала</a:t>
            </a:r>
            <a:endParaRPr lang="ru-RU" sz="36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 flipH="1">
            <a:off x="5877846" y="3936569"/>
            <a:ext cx="1" cy="35505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Объект 3"/>
          <p:cNvPicPr>
            <a:picLocks noGrp="1" noChangeAspect="1"/>
          </p:cNvPicPr>
          <p:nvPr>
            <p:ph sz="quarter" idx="4294967295"/>
          </p:nvPr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59" t="13753" r="23057" b="16333"/>
          <a:stretch/>
        </p:blipFill>
        <p:spPr>
          <a:xfrm>
            <a:off x="10153403" y="0"/>
            <a:ext cx="2038597" cy="1636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549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5346ED-721D-85EE-2F1B-A31D0912D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79" y="11817"/>
            <a:ext cx="8814997" cy="764785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sz="3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воспитательного потенциала</a:t>
            </a:r>
            <a:endParaRPr lang="ru-RU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7879" y="1016205"/>
            <a:ext cx="482927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9D4DB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Работа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A9D4DB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муниципального родительского совета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1" t="28550" r="2412" b="15251"/>
          <a:stretch/>
        </p:blipFill>
        <p:spPr>
          <a:xfrm>
            <a:off x="5031118" y="806746"/>
            <a:ext cx="4172170" cy="1848806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4904241" y="2672234"/>
            <a:ext cx="4299046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«Семейное древо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lvl="0" algn="just"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Победители: 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Номинации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«Семейная летопись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и «Творческая семья» - Ирбейская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СОШ №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 Номинация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«Наша династия» 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Верхнеуринская СОШ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61" y="2399172"/>
            <a:ext cx="4622187" cy="3449184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93" r="6283"/>
          <a:stretch/>
        </p:blipFill>
        <p:spPr>
          <a:xfrm>
            <a:off x="6911439" y="3606939"/>
            <a:ext cx="4892634" cy="2427742"/>
          </a:xfrm>
          <a:prstGeom prst="rect">
            <a:avLst/>
          </a:prstGeom>
        </p:spPr>
      </p:pic>
      <p:sp>
        <p:nvSpPr>
          <p:cNvPr id="27" name="Прямоугольник 26"/>
          <p:cNvSpPr/>
          <p:nvPr/>
        </p:nvSpPr>
        <p:spPr>
          <a:xfrm>
            <a:off x="6816347" y="6034681"/>
            <a:ext cx="508281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Конкурс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проектов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«Бюджет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твоих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возможностей» </a:t>
            </a:r>
          </a:p>
          <a:p>
            <a:pPr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Победители</a:t>
            </a:r>
            <a:r>
              <a:rPr kumimoji="0" lang="ru-RU" sz="140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: Александровская СОШ,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Николаевская СОШ,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Ирбейская 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СОШ №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 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Усть-Ярульская СОШ, Тумаковская СОШ</a:t>
            </a:r>
            <a:endParaRPr kumimoji="0" lang="ru-RU" sz="14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71420" y="5867923"/>
            <a:ext cx="4622187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Всероссийский грантовый  конкурс семейных проектов «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Это у нас семейное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»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Победитель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Тальская СОШ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0" name="Объект 3"/>
          <p:cNvPicPr>
            <a:picLocks noGrp="1" noChangeAspect="1"/>
          </p:cNvPicPr>
          <p:nvPr>
            <p:ph sz="quarter" idx="4294967295"/>
          </p:nvPr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59" t="13753" r="23057" b="16333"/>
          <a:stretch/>
        </p:blipFill>
        <p:spPr>
          <a:xfrm>
            <a:off x="10153403" y="0"/>
            <a:ext cx="2038597" cy="1636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369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45D3755-C3E2-975E-DE68-CDECC4B52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832" y="179120"/>
            <a:ext cx="10972800" cy="585731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sz="3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воспитательного потенциала</a:t>
            </a:r>
            <a:endParaRPr lang="ru-RU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22801" y="830276"/>
            <a:ext cx="49892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Проект «Построение 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муниципального воспитательного </a:t>
            </a:r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пространства»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4" t="5528" r="17654" b="3902"/>
          <a:stretch/>
        </p:blipFill>
        <p:spPr>
          <a:xfrm>
            <a:off x="8138023" y="3835826"/>
            <a:ext cx="3744435" cy="2587350"/>
          </a:xfrm>
          <a:prstGeom prst="rect">
            <a:avLst/>
          </a:prstGeom>
        </p:spPr>
      </p:pic>
      <p:pic>
        <p:nvPicPr>
          <p:cNvPr id="25" name="Рисунок 24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04"/>
          <a:stretch/>
        </p:blipFill>
        <p:spPr bwMode="auto">
          <a:xfrm>
            <a:off x="9986964" y="303178"/>
            <a:ext cx="1693618" cy="278440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26" name="Диаграмма 2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6479670"/>
              </p:ext>
            </p:extLst>
          </p:nvPr>
        </p:nvGraphicFramePr>
        <p:xfrm>
          <a:off x="0" y="2365248"/>
          <a:ext cx="4920839" cy="39014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38" t="20747" r="15146" b="14534"/>
          <a:stretch/>
        </p:blipFill>
        <p:spPr>
          <a:xfrm>
            <a:off x="4832477" y="3835826"/>
            <a:ext cx="3024127" cy="252929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0" r="4960"/>
          <a:stretch/>
        </p:blipFill>
        <p:spPr>
          <a:xfrm>
            <a:off x="5448789" y="1091792"/>
            <a:ext cx="3847685" cy="211698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346894" y="3243327"/>
            <a:ext cx="40514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трех до семи «Маленькая страна</a:t>
            </a: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победитель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Первомайский д/с №3</a:t>
            </a:r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101189" y="6423176"/>
            <a:ext cx="41529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Со-бытийное мероприятие «Мы 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помним!»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224902" y="6361580"/>
            <a:ext cx="21477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«</a:t>
            </a:r>
            <a:r>
              <a:rPr lang="ru-RU" sz="1600" b="1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СВОиГЕРОИ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»</a:t>
            </a:r>
            <a:endParaRPr lang="ru-RU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611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5793994"/>
              </p:ext>
            </p:extLst>
          </p:nvPr>
        </p:nvGraphicFramePr>
        <p:xfrm>
          <a:off x="4153868" y="792349"/>
          <a:ext cx="4008034" cy="33285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5346ED-721D-85EE-2F1B-A31D0912D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496" y="17716"/>
            <a:ext cx="10413126" cy="734749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sz="3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воспитательного потенциала</a:t>
            </a:r>
            <a:endParaRPr lang="ru-RU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8496" y="805014"/>
            <a:ext cx="35968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Школьные объединения</a:t>
            </a:r>
            <a:endParaRPr lang="ru-RU" sz="24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103053" y="907266"/>
            <a:ext cx="2468569" cy="288571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Юнармия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Ирбейская № 1</a:t>
            </a:r>
          </a:p>
          <a:p>
            <a:pPr algn="just"/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Ирбейская № 2</a:t>
            </a:r>
          </a:p>
          <a:p>
            <a:pPr algn="just"/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Николаевская</a:t>
            </a:r>
          </a:p>
          <a:p>
            <a:pPr algn="just"/>
            <a:r>
              <a:rPr lang="ru-RU" sz="1600" dirty="0" err="1" smtClean="0">
                <a:solidFill>
                  <a:schemeClr val="bg1"/>
                </a:solidFill>
                <a:latin typeface="Times New Roman" panose="02020603050405020304" pitchFamily="18" charset="0"/>
              </a:rPr>
              <a:t>Усть-Ярульская</a:t>
            </a:r>
            <a:endParaRPr lang="ru-RU" sz="1600" dirty="0" smtClean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Александровская</a:t>
            </a:r>
          </a:p>
          <a:p>
            <a:pPr algn="just"/>
            <a:r>
              <a:rPr lang="ru-RU" sz="1600" dirty="0" err="1" smtClean="0">
                <a:solidFill>
                  <a:schemeClr val="bg1"/>
                </a:solidFill>
                <a:latin typeface="Times New Roman" panose="02020603050405020304" pitchFamily="18" charset="0"/>
              </a:rPr>
              <a:t>Тумаковская</a:t>
            </a:r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</a:rPr>
              <a:t>Изумрудновская </a:t>
            </a:r>
          </a:p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</a:rPr>
              <a:t>Тальская </a:t>
            </a:r>
          </a:p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</a:rPr>
              <a:t>Маловская </a:t>
            </a:r>
          </a:p>
          <a:p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Верхнеуринская</a:t>
            </a:r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4" t="8921" r="3824" b="2273"/>
          <a:stretch/>
        </p:blipFill>
        <p:spPr>
          <a:xfrm>
            <a:off x="7160822" y="4337419"/>
            <a:ext cx="4476996" cy="252058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7" t="18049" r="8719" b="1464"/>
          <a:stretch/>
        </p:blipFill>
        <p:spPr>
          <a:xfrm>
            <a:off x="332510" y="4476439"/>
            <a:ext cx="5783282" cy="238156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32511" y="3922441"/>
            <a:ext cx="5783282" cy="584775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«Зарница 2:0». 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обедители по возрастным категориям: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младшая и старшая – Тумаковская СОШ, средняя - Усть-Ярульская СОШ</a:t>
            </a:r>
            <a:endParaRPr lang="ru-RU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6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8788488"/>
              </p:ext>
            </p:extLst>
          </p:nvPr>
        </p:nvGraphicFramePr>
        <p:xfrm>
          <a:off x="0" y="1281713"/>
          <a:ext cx="4828032" cy="2473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13" name="Рисунок 12"/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04"/>
          <a:stretch/>
        </p:blipFill>
        <p:spPr bwMode="auto">
          <a:xfrm>
            <a:off x="10643615" y="0"/>
            <a:ext cx="1548385" cy="271881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7" name="Скругленный прямоугольник 16"/>
          <p:cNvSpPr/>
          <p:nvPr/>
        </p:nvSpPr>
        <p:spPr>
          <a:xfrm>
            <a:off x="7595022" y="3832861"/>
            <a:ext cx="3822785" cy="4911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Ирбейская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</a:rPr>
              <a:t>№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2 (начальная школа)</a:t>
            </a:r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5726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58496" y="1031173"/>
            <a:ext cx="83149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Меры профилактики правонарушений среди подростков: успешные результаты последних лет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805346ED-721D-85EE-2F1B-A31D0912D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496" y="125477"/>
            <a:ext cx="8644128" cy="740155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sz="3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воспитательного потенциала</a:t>
            </a:r>
            <a:endParaRPr lang="ru-RU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10" name="Объект 7"/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1991881147"/>
              </p:ext>
            </p:extLst>
          </p:nvPr>
        </p:nvGraphicFramePr>
        <p:xfrm>
          <a:off x="1" y="2194561"/>
          <a:ext cx="4042130" cy="44599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Объект 8"/>
          <p:cNvGraphicFramePr>
            <a:graphicFrameLocks noGrp="1"/>
          </p:cNvGraphicFramePr>
          <p:nvPr>
            <p:ph sz="quarter" idx="16"/>
            <p:extLst>
              <p:ext uri="{D42A27DB-BD31-4B8C-83A1-F6EECF244321}">
                <p14:modId xmlns:p14="http://schemas.microsoft.com/office/powerpoint/2010/main" val="1133222594"/>
              </p:ext>
            </p:extLst>
          </p:nvPr>
        </p:nvGraphicFramePr>
        <p:xfrm>
          <a:off x="4103091" y="2194561"/>
          <a:ext cx="4370349" cy="44599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2623" y="1527645"/>
            <a:ext cx="3183603" cy="238770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16" t="8746" r="716" b="22645"/>
          <a:stretch/>
        </p:blipFill>
        <p:spPr>
          <a:xfrm>
            <a:off x="8802624" y="4577360"/>
            <a:ext cx="3183603" cy="2077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55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264" y="341377"/>
            <a:ext cx="10873740" cy="560832"/>
          </a:xfrm>
        </p:spPr>
        <p:txBody>
          <a:bodyPr/>
          <a:lstStyle/>
          <a:p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воспитательного потенциала</a:t>
            </a:r>
            <a:endParaRPr lang="ru-RU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850777" y="1499616"/>
            <a:ext cx="8832028" cy="49743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целостной системы воспитательной деятельности, муниципальное воспитательное пространство, обеспечивающее самоопределение на основе традиционных духовно-нравственных ценностей за счет: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Дальнейшего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института советников директора по воспитанию и взаимодействию с детскими общественными объединениями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Применения событийной технологии;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Вовлечения родителей и социальных партнеров в воспитательную деятельность через создание родительских объединений, реализацию совместных социальных детско-взрослых проектов;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адресного подхода к организации профилактической работы;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Создания молодежной инфраструктуры (СМИ,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медиацентры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Добро.Центры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др.)в образовательных организациях для развития волонтерской деятельности.</a:t>
            </a:r>
          </a:p>
          <a:p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815968" y="1414271"/>
            <a:ext cx="1915040" cy="61784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defPPr>
              <a:defRPr lang="ru-RU"/>
            </a:defPPr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ru-RU" sz="4400" b="1" i="0" kern="1200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ru-RU">
                <a:solidFill>
                  <a:schemeClr val="tx2"/>
                </a:solidFill>
              </a:defRPr>
            </a:lvl2pPr>
            <a:lvl3pPr eaLnBrk="1" hangingPunct="1">
              <a:defRPr lang="ru-RU">
                <a:solidFill>
                  <a:schemeClr val="tx2"/>
                </a:solidFill>
              </a:defRPr>
            </a:lvl3pPr>
            <a:lvl4pPr eaLnBrk="1" hangingPunct="1">
              <a:defRPr lang="ru-RU">
                <a:solidFill>
                  <a:schemeClr val="tx2"/>
                </a:solidFill>
              </a:defRPr>
            </a:lvl4pPr>
            <a:lvl5pPr eaLnBrk="1" hangingPunct="1">
              <a:defRPr lang="ru-RU">
                <a:solidFill>
                  <a:schemeClr val="tx2"/>
                </a:solidFill>
              </a:defRPr>
            </a:lvl5pPr>
            <a:lvl6pPr eaLnBrk="1" hangingPunct="1">
              <a:defRPr lang="ru-RU">
                <a:solidFill>
                  <a:schemeClr val="tx2"/>
                </a:solidFill>
              </a:defRPr>
            </a:lvl6pPr>
            <a:lvl7pPr eaLnBrk="1" hangingPunct="1">
              <a:defRPr lang="ru-RU">
                <a:solidFill>
                  <a:schemeClr val="tx2"/>
                </a:solidFill>
              </a:defRPr>
            </a:lvl7pPr>
            <a:lvl8pPr eaLnBrk="1" hangingPunct="1">
              <a:defRPr lang="ru-RU">
                <a:solidFill>
                  <a:schemeClr val="tx2"/>
                </a:solidFill>
              </a:defRPr>
            </a:lvl8pPr>
            <a:lvl9pPr eaLnBrk="1" hangingPunct="1">
              <a:defRPr lang="ru-RU">
                <a:solidFill>
                  <a:schemeClr val="tx2"/>
                </a:solidFill>
              </a:defRPr>
            </a:lvl9pPr>
          </a:lstStyle>
          <a:p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endParaRPr lang="ru-RU" sz="32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868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6551" y="2684254"/>
            <a:ext cx="6787747" cy="37085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образования по мнению общества</a:t>
            </a:r>
            <a:endParaRPr lang="ru-RU" sz="44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7824" y="865632"/>
            <a:ext cx="22028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ВЫЗОВ № 2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https://avatars.mds.yandex.net/i?id=28fdb81994742ecfc2f8502b1776f8ff2f1984a4-3834231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3593" y="4307910"/>
            <a:ext cx="4572000" cy="1781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717963" y="4307910"/>
            <a:ext cx="6096000" cy="135421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уровень доверия родителей к системе образования (программы, учебники, качество преподавания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  <a:endParaRPr lang="en-US" sz="1600" dirty="0" smtClean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неудовлетворенность инфраструктурой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образовательные результаты</a:t>
            </a:r>
            <a:endParaRPr lang="en-US" sz="16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416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76A9A9A7-F1D2-237D-AC72-E21A286F0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" y="0"/>
            <a:ext cx="11887200" cy="976393"/>
          </a:xfrm>
        </p:spPr>
        <p:txBody>
          <a:bodyPr rtlCol="0"/>
          <a:lstStyle>
            <a:defPPr>
              <a:defRPr lang="ru-RU"/>
            </a:defPPr>
          </a:lstStyle>
          <a:p>
            <a:pPr algn="ctr"/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Минпросвещения России от 09.10.2024 № 704 «О внесении изменений в некоторые приказы Минпросвещения России, касающиеся федеральных образовательных программ НОО, ООО, СОО»</a:t>
            </a:r>
            <a:endParaRPr lang="ru-RU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Местозаполнитель таблицы 2">
            <a:extLst>
              <a:ext uri="{FF2B5EF4-FFF2-40B4-BE49-F238E27FC236}">
                <a16:creationId xmlns:a16="http://schemas.microsoft.com/office/drawing/2014/main" id="{C60AA2D2-28D7-69D7-F6C5-B31DAD3332C1}"/>
              </a:ext>
            </a:extLst>
          </p:cNvPr>
          <p:cNvGraphicFramePr>
            <a:graphicFrameLocks noGrp="1"/>
          </p:cNvGraphicFramePr>
          <p:nvPr>
            <p:ph sz="quarter" idx="13"/>
            <p:extLst/>
          </p:nvPr>
        </p:nvGraphicFramePr>
        <p:xfrm>
          <a:off x="0" y="976395"/>
          <a:ext cx="12192000" cy="3076251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682723">
                  <a:extLst>
                    <a:ext uri="{9D8B030D-6E8A-4147-A177-3AD203B41FA5}">
                      <a16:colId xmlns:a16="http://schemas.microsoft.com/office/drawing/2014/main" val="127040821"/>
                    </a:ext>
                  </a:extLst>
                </a:gridCol>
                <a:gridCol w="6255578">
                  <a:extLst>
                    <a:ext uri="{9D8B030D-6E8A-4147-A177-3AD203B41FA5}">
                      <a16:colId xmlns:a16="http://schemas.microsoft.com/office/drawing/2014/main" val="3251349525"/>
                    </a:ext>
                  </a:extLst>
                </a:gridCol>
                <a:gridCol w="4253699">
                  <a:extLst>
                    <a:ext uri="{9D8B030D-6E8A-4147-A177-3AD203B41FA5}">
                      <a16:colId xmlns:a16="http://schemas.microsoft.com/office/drawing/2014/main" val="3472639139"/>
                    </a:ext>
                  </a:extLst>
                </a:gridCol>
              </a:tblGrid>
              <a:tr h="328750"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ФООП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19.03.2024 № 171 (с 01.09.2025)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09.10.2024 № 704 (с 01.09.2026)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98013591"/>
                  </a:ext>
                </a:extLst>
              </a:tr>
              <a:tr h="300149"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ФОП НОО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l" rtl="0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поурочное планирование +кодификаторы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73867931"/>
                  </a:ext>
                </a:extLst>
              </a:tr>
              <a:tr h="1285114"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ФОП ООО</a:t>
                      </a:r>
                    </a:p>
                    <a:p>
                      <a:pPr algn="ctr" rtl="0"/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Исключение ОДНКНР</a:t>
                      </a:r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***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ФРП по литературе, истории, обществознанию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+ФРП по родному языку (родной литературе)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+модули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 видам спорта</a:t>
                      </a:r>
                    </a:p>
                    <a:p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Учебные планы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ru-RU"/>
                      </a:defPPr>
                    </a:lstStyle>
                    <a:p>
                      <a:pPr algn="l" rtl="0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поурочное планирование (ПНП)</a:t>
                      </a:r>
                    </a:p>
                    <a:p>
                      <a:pPr algn="l" rtl="0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+кодификаторы</a:t>
                      </a:r>
                    </a:p>
                    <a:p>
                      <a:pPr algn="l" rtl="0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ФРП по истории и обществознанию</a:t>
                      </a:r>
                    </a:p>
                    <a:p>
                      <a:pPr algn="l" rtl="0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Учебные планы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5209771"/>
                  </a:ext>
                </a:extLst>
              </a:tr>
              <a:tr h="1095051"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ФОП СОО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ФРП по литературе (Б и У), географии (Б), Истории (Б), обществознанию (Б)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модули по видам спорта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Учебные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планы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поурочное планирование (ПНП)</a:t>
                      </a:r>
                    </a:p>
                    <a:p>
                      <a:pPr algn="l" rtl="0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кодификаторы</a:t>
                      </a:r>
                    </a:p>
                    <a:p>
                      <a:pPr algn="l" rtl="0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Учебные планы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57078042"/>
                  </a:ext>
                </a:extLst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0" y="4052646"/>
          <a:ext cx="12192000" cy="2805355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4637914">
                  <a:extLst>
                    <a:ext uri="{9D8B030D-6E8A-4147-A177-3AD203B41FA5}">
                      <a16:colId xmlns:a16="http://schemas.microsoft.com/office/drawing/2014/main" val="381308948"/>
                    </a:ext>
                  </a:extLst>
                </a:gridCol>
                <a:gridCol w="7554086">
                  <a:extLst>
                    <a:ext uri="{9D8B030D-6E8A-4147-A177-3AD203B41FA5}">
                      <a16:colId xmlns:a16="http://schemas.microsoft.com/office/drawing/2014/main" val="2167372657"/>
                    </a:ext>
                  </a:extLst>
                </a:gridCol>
              </a:tblGrid>
              <a:tr h="351314">
                <a:tc gridSpan="2">
                  <a:txBody>
                    <a:bodyPr/>
                    <a:lstStyle/>
                    <a:p>
                      <a:pPr algn="ctr" rtl="0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Учебный предмет «История»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513572"/>
                  </a:ext>
                </a:extLst>
              </a:tr>
              <a:tr h="1117816">
                <a:tc>
                  <a:txBody>
                    <a:bodyPr/>
                    <a:lstStyle/>
                    <a:p>
                      <a:pPr algn="ctr" rtl="0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5-7 классах</a:t>
                      </a:r>
                      <a:r>
                        <a:rPr lang="ru-RU" sz="16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число часов для изучения истории – 3 часа в неделю: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класс </a:t>
                      </a: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- 34 час (всеобщая история), 68 часов (история России)</a:t>
                      </a:r>
                    </a:p>
                    <a:p>
                      <a:pPr algn="l" rtl="0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класс </a:t>
                      </a: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23 час (всеобщая история), 45 часов (история России)</a:t>
                      </a:r>
                    </a:p>
                    <a:p>
                      <a:pPr algn="l" rtl="0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Изучение истории первой четверти Х1Х века перенесено из программы 9 класса в программу 8 класса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9379481"/>
                  </a:ext>
                </a:extLst>
              </a:tr>
              <a:tr h="351314">
                <a:tc gridSpan="2">
                  <a:txBody>
                    <a:bodyPr/>
                    <a:lstStyle/>
                    <a:p>
                      <a:pPr algn="ctr" rtl="0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Учебный предмет «Обществознание»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298291"/>
                  </a:ext>
                </a:extLst>
              </a:tr>
              <a:tr h="984911">
                <a:tc>
                  <a:txBody>
                    <a:bodyPr/>
                    <a:lstStyle/>
                    <a:p>
                      <a:pPr algn="l" rtl="0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6-7 классах </a:t>
                      </a: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 </a:t>
                      </a:r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</a:t>
                      </a: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изучается</a:t>
                      </a:r>
                    </a:p>
                    <a:p>
                      <a:pPr algn="l" rtl="0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ru-RU" sz="16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8-9 классах </a:t>
                      </a:r>
                      <a:r>
                        <a:rPr lang="ru-RU" sz="16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 изменений (Обществознание </a:t>
                      </a:r>
                      <a:r>
                        <a:rPr lang="ru-RU" sz="16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изучается)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 изучается </a:t>
                      </a:r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только в 9 классе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200644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8789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75781" y="1891430"/>
            <a:ext cx="2463992" cy="36325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5051"/>
            <a:ext cx="9475763" cy="434918"/>
          </a:xfrm>
        </p:spPr>
        <p:txBody>
          <a:bodyPr/>
          <a:lstStyle/>
          <a:p>
            <a:pPr algn="ctr"/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Цифровая трансформация образования</a:t>
            </a:r>
            <a:endParaRPr lang="ru-RU" sz="36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sz="quarter" idx="16"/>
          </p:nvPr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59" r="59414" b="87698"/>
          <a:stretch/>
        </p:blipFill>
        <p:spPr>
          <a:xfrm>
            <a:off x="2980252" y="1770377"/>
            <a:ext cx="2511888" cy="1094877"/>
          </a:xfrm>
        </p:spPr>
      </p:pic>
      <p:sp>
        <p:nvSpPr>
          <p:cNvPr id="6" name="Прямоугольник 5"/>
          <p:cNvSpPr/>
          <p:nvPr/>
        </p:nvSpPr>
        <p:spPr>
          <a:xfrm>
            <a:off x="324679" y="634088"/>
            <a:ext cx="10334921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Конкурс «Формула лидерства: Учитель, ФГИС, Результат»: номинация 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«Лучший урок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» Финалисты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Кириллова О.И. (Изумрудновская ООШ),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«Лучший интерактивный урок биологии с подсистемами ФГИС».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               Ларкина Е.Н. (</a:t>
            </a: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Усть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Ярульская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СОШ)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«Лучший интерактивный урок с подсистемами ФГИС».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graphicFrame>
        <p:nvGraphicFramePr>
          <p:cNvPr id="10" name="Объект 7"/>
          <p:cNvGraphicFramePr>
            <a:graphicFrameLocks noGrp="1"/>
          </p:cNvGraphicFramePr>
          <p:nvPr>
            <p:ph sz="quarter" idx="15"/>
            <p:extLst/>
          </p:nvPr>
        </p:nvGraphicFramePr>
        <p:xfrm>
          <a:off x="1" y="3060344"/>
          <a:ext cx="6294120" cy="3797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Диаграмма 10"/>
          <p:cNvGraphicFramePr/>
          <p:nvPr>
            <p:extLst/>
          </p:nvPr>
        </p:nvGraphicFramePr>
        <p:xfrm>
          <a:off x="6468177" y="3060344"/>
          <a:ext cx="5692513" cy="37712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33" r="35488" b="78939"/>
          <a:stretch/>
        </p:blipFill>
        <p:spPr>
          <a:xfrm>
            <a:off x="0" y="1756258"/>
            <a:ext cx="3077161" cy="1055638"/>
          </a:xfrm>
          <a:prstGeom prst="rect">
            <a:avLst/>
          </a:prstGeom>
        </p:spPr>
      </p:pic>
      <p:sp>
        <p:nvSpPr>
          <p:cNvPr id="14" name="Стрелка вправо 13"/>
          <p:cNvSpPr/>
          <p:nvPr/>
        </p:nvSpPr>
        <p:spPr>
          <a:xfrm>
            <a:off x="5573920" y="1923678"/>
            <a:ext cx="1346595" cy="422711"/>
          </a:xfrm>
          <a:prstGeom prst="right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03" r="10527" b="76421"/>
          <a:stretch/>
        </p:blipFill>
        <p:spPr>
          <a:xfrm>
            <a:off x="7216235" y="1720737"/>
            <a:ext cx="3146965" cy="1128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536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бъект 11"/>
          <p:cNvSpPr>
            <a:spLocks noGrp="1"/>
          </p:cNvSpPr>
          <p:nvPr>
            <p:ph sz="quarter" idx="13"/>
          </p:nvPr>
        </p:nvSpPr>
        <p:spPr>
          <a:xfrm>
            <a:off x="3546763" y="1683657"/>
            <a:ext cx="7810500" cy="3699328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принятие и использование в массовой практике образовательных организаций муниципалитета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цифровых сервисов и инструментов как средства обогащения образовательной среды;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Обучить педагогов, школьников, родителей работе с цифровыми помощниками;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гибридное обучение для индивидуализации образовательных траекторий как педагогов, так и школьников;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верифицированные цифровые учебные материалы библиотеки контента;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современные цифровые управленческие инструменты:</a:t>
            </a:r>
          </a:p>
          <a:p>
            <a:pPr marL="0" indent="0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дополнительном образовании-ГИС «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Навиготор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дополнительного образования детей Красноярского края»;</a:t>
            </a:r>
          </a:p>
          <a:p>
            <a:pPr marL="0" indent="0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в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 кадровой обеспеченности- Единая цифровая платформа «Работа в России».</a:t>
            </a: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8130" y="109072"/>
            <a:ext cx="8834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Цифровая трансформация образования </a:t>
            </a:r>
            <a:endParaRPr lang="ru-RU" sz="36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28255" y="1482437"/>
            <a:ext cx="1771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endParaRPr lang="ru-RU" sz="36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0202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4322" y="167904"/>
            <a:ext cx="9778365" cy="584020"/>
          </a:xfrm>
        </p:spPr>
        <p:txBody>
          <a:bodyPr/>
          <a:lstStyle/>
          <a:p>
            <a:pPr algn="ctr"/>
            <a:r>
              <a:rPr lang="ru-RU" sz="3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Обновление </a:t>
            </a: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инфраструктуры</a:t>
            </a:r>
            <a:endParaRPr lang="ru-RU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42706" y="3812999"/>
            <a:ext cx="4322826" cy="1631216"/>
          </a:xfrm>
          <a:prstGeom prst="rect">
            <a:avLst/>
          </a:prstGeom>
          <a:ln w="317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Кабинеты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ОБЗР и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 (технология)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Александровская, Благовещенская, Ирбейская №2, Верхнеуринская, Николаевская , Усть-Ярульская школы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319195" y="2647160"/>
            <a:ext cx="4322824" cy="70788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Центров ЕНТН «Точка роста»: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/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Елисеевская ООШ (2024г)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145732509"/>
              </p:ext>
            </p:extLst>
          </p:nvPr>
        </p:nvGraphicFramePr>
        <p:xfrm>
          <a:off x="-260691" y="680498"/>
          <a:ext cx="4010297" cy="38021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600706" y="4411220"/>
            <a:ext cx="38050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бюджета (млн. руб.), затраченные на подготовку  ОО к новому учебному году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кругленная прямоугольная выноска 16"/>
          <p:cNvSpPr/>
          <p:nvPr/>
        </p:nvSpPr>
        <p:spPr>
          <a:xfrm>
            <a:off x="3749606" y="2344498"/>
            <a:ext cx="1215658" cy="778642"/>
          </a:xfrm>
          <a:prstGeom prst="wedgeRoundRectCallout">
            <a:avLst>
              <a:gd name="adj1" fmla="val -142708"/>
              <a:gd name="adj2" fmla="val 48508"/>
              <a:gd name="adj3" fmla="val 16667"/>
            </a:avLst>
          </a:prstGeom>
          <a:solidFill>
            <a:srgbClr val="80C1C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Краевой бюджет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кругленная прямоугольная выноска 18"/>
          <p:cNvSpPr/>
          <p:nvPr/>
        </p:nvSpPr>
        <p:spPr>
          <a:xfrm>
            <a:off x="600706" y="1151578"/>
            <a:ext cx="1265873" cy="612648"/>
          </a:xfrm>
          <a:prstGeom prst="wedgeRoundRectCallout">
            <a:avLst>
              <a:gd name="adj1" fmla="val 26052"/>
              <a:gd name="adj2" fmla="val 116138"/>
              <a:gd name="adj3" fmla="val 16667"/>
            </a:avLst>
          </a:prstGeom>
          <a:solidFill>
            <a:srgbClr val="FCE48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Местный бюджет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253877" y="1457902"/>
            <a:ext cx="4322826" cy="708277"/>
          </a:xfrm>
          <a:prstGeom prst="roundRect">
            <a:avLst/>
          </a:prstGeom>
          <a:solidFill>
            <a:srgbClr val="FCE48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Оснащены современным оборудованием 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5319195" y="5652236"/>
            <a:ext cx="4322826" cy="707886"/>
          </a:xfrm>
          <a:prstGeom prst="rect">
            <a:avLst/>
          </a:prstGeom>
          <a:ln w="317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Пищеблоки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Александровская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СОШ,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Верхнеуринская СОШ</a:t>
            </a:r>
          </a:p>
        </p:txBody>
      </p:sp>
      <p:sp>
        <p:nvSpPr>
          <p:cNvPr id="37" name="Выгнутая вправо стрелка 36"/>
          <p:cNvSpPr/>
          <p:nvPr/>
        </p:nvSpPr>
        <p:spPr>
          <a:xfrm>
            <a:off x="9757557" y="1806089"/>
            <a:ext cx="828674" cy="3003348"/>
          </a:xfrm>
          <a:prstGeom prst="curvedLeft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9" name="Выгнутая вправо стрелка 38"/>
          <p:cNvSpPr/>
          <p:nvPr/>
        </p:nvSpPr>
        <p:spPr>
          <a:xfrm>
            <a:off x="9730607" y="1862730"/>
            <a:ext cx="965415" cy="4325400"/>
          </a:xfrm>
          <a:prstGeom prst="curvedLeft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0" name="Выгнутая вправо стрелка 39"/>
          <p:cNvSpPr/>
          <p:nvPr/>
        </p:nvSpPr>
        <p:spPr>
          <a:xfrm>
            <a:off x="9677711" y="1749482"/>
            <a:ext cx="730706" cy="1506867"/>
          </a:xfrm>
          <a:prstGeom prst="curvedLeft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357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461706" y="0"/>
            <a:ext cx="9778365" cy="714648"/>
          </a:xfrm>
        </p:spPr>
        <p:txBody>
          <a:bodyPr/>
          <a:lstStyle/>
          <a:p>
            <a:pPr algn="ctr"/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Обновление инфраструктуры </a:t>
            </a:r>
            <a:endParaRPr lang="ru-RU" sz="36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r="-357"/>
          <a:stretch/>
        </p:blipFill>
        <p:spPr>
          <a:xfrm>
            <a:off x="234488" y="3410240"/>
            <a:ext cx="4658331" cy="2974921"/>
          </a:xfrm>
          <a:prstGeom prst="rect">
            <a:avLst/>
          </a:prstGeom>
        </p:spPr>
      </p:pic>
      <p:pic>
        <p:nvPicPr>
          <p:cNvPr id="8" name="Объект 7"/>
          <p:cNvPicPr>
            <a:picLocks noGrp="1" noChangeAspect="1"/>
          </p:cNvPicPr>
          <p:nvPr>
            <p:ph sz="quarter" idx="16"/>
          </p:nvPr>
        </p:nvPicPr>
        <p:blipFill rotWithShape="1">
          <a:blip r:embed="rId4"/>
          <a:srcRect r="38703"/>
          <a:stretch/>
        </p:blipFill>
        <p:spPr>
          <a:xfrm>
            <a:off x="234488" y="923166"/>
            <a:ext cx="2862819" cy="231433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900535" y="1315568"/>
            <a:ext cx="2294978" cy="1354217"/>
          </a:xfrm>
          <a:prstGeom prst="rect">
            <a:avLst/>
          </a:prstGeom>
          <a:noFill/>
          <a:ln w="31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Новые автобусы: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Александровская СОШ</a:t>
            </a:r>
          </a:p>
          <a:p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Благовещенская СОШ</a:t>
            </a:r>
          </a:p>
          <a:p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Николаевская СОШ </a:t>
            </a:r>
            <a:r>
              <a:rPr lang="ru-RU" sz="1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Усть-Ярульская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</a:t>
            </a:r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05702" y="1927793"/>
            <a:ext cx="2782471" cy="1138773"/>
          </a:xfrm>
          <a:prstGeom prst="rect">
            <a:avLst/>
          </a:prstGeom>
          <a:noFill/>
          <a:ln w="31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Капитальные ремонты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крыша-Николаевская СОШ                                    спортивный зал – Маловская ООШ </a:t>
            </a:r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762127" y="741627"/>
            <a:ext cx="2041847" cy="1200329"/>
          </a:xfrm>
          <a:prstGeom prst="rect">
            <a:avLst/>
          </a:prstGeom>
          <a:noFill/>
          <a:ln w="31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Капитальный ремонт здания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Петропавловская ООШ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894049" y="2838238"/>
            <a:ext cx="2294979" cy="1415772"/>
          </a:xfrm>
          <a:prstGeom prst="rect">
            <a:avLst/>
          </a:prstGeom>
          <a:noFill/>
          <a:ln w="31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Технологическое оборудование  в пищеблоки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Александровская СОШ </a:t>
            </a:r>
            <a:r>
              <a:rPr lang="ru-RU" sz="1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Верхнеуринская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</a:t>
            </a:r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028880" y="915940"/>
            <a:ext cx="2599429" cy="81056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школы </a:t>
            </a:r>
          </a:p>
          <a:p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Тальская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</a:t>
            </a:r>
          </a:p>
        </p:txBody>
      </p:sp>
      <p:pic>
        <p:nvPicPr>
          <p:cNvPr id="59" name="Рисунок 58"/>
          <p:cNvPicPr>
            <a:picLocks noChangeAspect="1"/>
          </p:cNvPicPr>
          <p:nvPr/>
        </p:nvPicPr>
        <p:blipFill rotWithShape="1">
          <a:blip r:embed="rId5"/>
          <a:srcRect l="37194" t="18125" r="175" b="21992"/>
          <a:stretch/>
        </p:blipFill>
        <p:spPr>
          <a:xfrm>
            <a:off x="3398244" y="958059"/>
            <a:ext cx="1522863" cy="2314334"/>
          </a:xfrm>
          <a:prstGeom prst="rect">
            <a:avLst/>
          </a:prstGeom>
        </p:spPr>
      </p:pic>
      <p:sp>
        <p:nvSpPr>
          <p:cNvPr id="60" name="Овал 59"/>
          <p:cNvSpPr/>
          <p:nvPr/>
        </p:nvSpPr>
        <p:spPr>
          <a:xfrm>
            <a:off x="7824949" y="2018525"/>
            <a:ext cx="2025839" cy="1914144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комфортных условий</a:t>
            </a:r>
            <a:endParaRPr lang="ru-R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93975" y="3191419"/>
            <a:ext cx="2794198" cy="107721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пристройки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 </a:t>
            </a:r>
            <a:r>
              <a:rPr lang="ru-RU" sz="1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Усть-Ярульской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 (дошкольные группы на 60 мест)</a:t>
            </a:r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005702" y="4329158"/>
            <a:ext cx="7047605" cy="2428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ctr">
              <a:lnSpc>
                <a:spcPct val="115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Задачи:</a:t>
            </a:r>
          </a:p>
          <a:p>
            <a:pPr marL="34290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Обеспечить максимальное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использование обновленной инфраструктуры для внедрения технологий (в том числе, цифровых, искусственного интеллекта), способствующих повышению качества образования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Обеспечить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открытость образовательных организаций</a:t>
            </a:r>
            <a:endParaRPr lang="ru-RU" sz="2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5350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111" y="118704"/>
            <a:ext cx="8419605" cy="1020674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ru-RU" sz="3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ДОШКОЛЬНОЕ ОБРАЗОВАНИЕ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 результаты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11" y="4080124"/>
            <a:ext cx="2442834" cy="267999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473" y="4080124"/>
            <a:ext cx="4310956" cy="267077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81370" y="1343892"/>
            <a:ext cx="3206496" cy="259196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Итоги конкурса РППС в 2024-2025 учебном году</a:t>
            </a:r>
          </a:p>
          <a:p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место </a:t>
            </a:r>
            <a:r>
              <a:rPr lang="ru-RU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Червякова </a:t>
            </a:r>
            <a:r>
              <a:rPr lang="ru-RU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Т.А., 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Первомайский д/с</a:t>
            </a:r>
          </a:p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 </a:t>
            </a:r>
            <a:r>
              <a:rPr lang="ru-RU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Марущак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А.В.,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Стрелковский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д/с</a:t>
            </a:r>
          </a:p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 </a:t>
            </a:r>
            <a:r>
              <a:rPr lang="ru-RU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Карлина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С.В.,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Тумаковский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д/с</a:t>
            </a:r>
          </a:p>
        </p:txBody>
      </p:sp>
      <p:pic>
        <p:nvPicPr>
          <p:cNvPr id="9" name="Picture 4" descr="http://www.irbruo.ru/_nw/29/97754075.jpg"/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7353" y="48502"/>
            <a:ext cx="3268009" cy="2396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8008440" y="2393685"/>
            <a:ext cx="4145834" cy="198831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стажировочная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площадка  «Индивидуализация образовательного процесса»</a:t>
            </a: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Ирбейский детский сад №4</a:t>
            </a: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Первомайский детский сад №3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профессиональной </a:t>
            </a: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компетенции педагогов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505204" y="4381995"/>
            <a:ext cx="4536375" cy="24760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r>
              <a:rPr lang="ru-RU" sz="2800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азвитие познавательно-исследовательской деятельности средствами естественно-научного и математического образования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вариативности РППС</a:t>
            </a:r>
          </a:p>
          <a:p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620617"/>
              </p:ext>
            </p:extLst>
          </p:nvPr>
        </p:nvGraphicFramePr>
        <p:xfrm>
          <a:off x="3243016" y="1127503"/>
          <a:ext cx="4803150" cy="28139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3" name="Стрелка вниз 12"/>
          <p:cNvSpPr/>
          <p:nvPr/>
        </p:nvSpPr>
        <p:spPr>
          <a:xfrm>
            <a:off x="9922861" y="3643249"/>
            <a:ext cx="316992" cy="2926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5877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30BF65-C84B-45C3-72CA-AFDA68851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006" y="0"/>
            <a:ext cx="11982994" cy="975361"/>
          </a:xfrm>
        </p:spPr>
        <p:txBody>
          <a:bodyPr rtlCol="0"/>
          <a:lstStyle>
            <a:defPPr>
              <a:defRPr lang="ru-RU"/>
            </a:defPPr>
          </a:lstStyle>
          <a:p>
            <a:pPr algn="ctr"/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ОБЩЕЕ ОБРАЗОВАНИЕ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 результаты ГИА 11 </a:t>
            </a:r>
            <a:endParaRPr lang="ru-RU" sz="36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09" t="10293" r="23939" b="5826"/>
          <a:stretch/>
        </p:blipFill>
        <p:spPr>
          <a:xfrm>
            <a:off x="397838" y="1605458"/>
            <a:ext cx="3948752" cy="277186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26146" y="4638938"/>
            <a:ext cx="34921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 </a:t>
            </a:r>
            <a:r>
              <a:rPr lang="ru-RU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выпускника</a:t>
            </a:r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4683469" y="2567663"/>
            <a:ext cx="1011936" cy="2394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843451" y="2277290"/>
            <a:ext cx="5259978" cy="71410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них 60 % сделали выбор</a:t>
            </a:r>
          </a:p>
        </p:txBody>
      </p:sp>
      <p:sp>
        <p:nvSpPr>
          <p:cNvPr id="12" name="Стрелка вниз 11"/>
          <p:cNvSpPr/>
          <p:nvPr/>
        </p:nvSpPr>
        <p:spPr>
          <a:xfrm>
            <a:off x="8280981" y="3197423"/>
            <a:ext cx="217714" cy="69668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326598" y="4021614"/>
            <a:ext cx="6126480" cy="2193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Профильная математика – 30 %</a:t>
            </a:r>
          </a:p>
          <a:p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информатика-17 %</a:t>
            </a:r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биология-11 %</a:t>
            </a:r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химия- </a:t>
            </a: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8 %</a:t>
            </a:r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физика- </a:t>
            </a: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2 %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733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5346ED-721D-85EE-2F1B-A31D0912D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45" y="83207"/>
            <a:ext cx="11991860" cy="987279"/>
          </a:xfrm>
        </p:spPr>
        <p:txBody>
          <a:bodyPr rtlCol="0"/>
          <a:lstStyle>
            <a:defPPr>
              <a:defRPr lang="ru-RU"/>
            </a:defPPr>
          </a:lstStyle>
          <a:p>
            <a:pPr algn="ctr">
              <a:lnSpc>
                <a:spcPct val="100000"/>
              </a:lnSpc>
            </a:pP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ОБЩЕЕ ОБРАЗОВАНИЕ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 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ГИА </a:t>
            </a: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Объект 10"/>
          <p:cNvGraphicFramePr>
            <a:graphicFrameLocks noGrp="1"/>
          </p:cNvGraphicFramePr>
          <p:nvPr>
            <p:ph sz="quarter" idx="16"/>
            <p:extLst>
              <p:ext uri="{D42A27DB-BD31-4B8C-83A1-F6EECF244321}">
                <p14:modId xmlns:p14="http://schemas.microsoft.com/office/powerpoint/2010/main" val="1519031646"/>
              </p:ext>
            </p:extLst>
          </p:nvPr>
        </p:nvGraphicFramePr>
        <p:xfrm>
          <a:off x="3074127" y="4472393"/>
          <a:ext cx="8865323" cy="222504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367405">
                  <a:extLst>
                    <a:ext uri="{9D8B030D-6E8A-4147-A177-3AD203B41FA5}">
                      <a16:colId xmlns:a16="http://schemas.microsoft.com/office/drawing/2014/main" val="2315636410"/>
                    </a:ext>
                  </a:extLst>
                </a:gridCol>
                <a:gridCol w="1897625">
                  <a:extLst>
                    <a:ext uri="{9D8B030D-6E8A-4147-A177-3AD203B41FA5}">
                      <a16:colId xmlns:a16="http://schemas.microsoft.com/office/drawing/2014/main" val="288355738"/>
                    </a:ext>
                  </a:extLst>
                </a:gridCol>
                <a:gridCol w="567864">
                  <a:extLst>
                    <a:ext uri="{9D8B030D-6E8A-4147-A177-3AD203B41FA5}">
                      <a16:colId xmlns:a16="http://schemas.microsoft.com/office/drawing/2014/main" val="3448741972"/>
                    </a:ext>
                  </a:extLst>
                </a:gridCol>
                <a:gridCol w="2632053">
                  <a:extLst>
                    <a:ext uri="{9D8B030D-6E8A-4147-A177-3AD203B41FA5}">
                      <a16:colId xmlns:a16="http://schemas.microsoft.com/office/drawing/2014/main" val="3545886330"/>
                    </a:ext>
                  </a:extLst>
                </a:gridCol>
                <a:gridCol w="2400376">
                  <a:extLst>
                    <a:ext uri="{9D8B030D-6E8A-4147-A177-3AD203B41FA5}">
                      <a16:colId xmlns:a16="http://schemas.microsoft.com/office/drawing/2014/main" val="10724505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Донец 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Ю.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 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Ирбейская</a:t>
                      </a: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СОШ №1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Киселева С.И.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7924448"/>
                  </a:ext>
                </a:extLst>
              </a:tr>
              <a:tr h="370840">
                <a:tc row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b="1" dirty="0" smtClean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Лейман 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В.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 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Тумаковская</a:t>
                      </a: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СОШ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Яцко 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М.А.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735334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Евсюков</a:t>
                      </a: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Д.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 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Ирбейская</a:t>
                      </a: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СОШ №2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Щербинина 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В.М.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17467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Донец 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Ю.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Ирбейская</a:t>
                      </a: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СОШ №1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Григорьева 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И.Н.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832575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Максимова 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М.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 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Ирбейская</a:t>
                      </a: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СОШ №1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Григорьева 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И.Н.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3896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Максимова М.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Ирбейская СОШ №1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Петрунников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А.А.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7863419"/>
                  </a:ext>
                </a:extLst>
              </a:tr>
            </a:tbl>
          </a:graphicData>
        </a:graphic>
      </p:graphicFrame>
      <p:pic>
        <p:nvPicPr>
          <p:cNvPr id="7" name="Picture 2" descr="Picture background"/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381" y="1458016"/>
            <a:ext cx="2934746" cy="2934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Стрелка вправо 7"/>
          <p:cNvSpPr/>
          <p:nvPr/>
        </p:nvSpPr>
        <p:spPr>
          <a:xfrm>
            <a:off x="3074127" y="2520464"/>
            <a:ext cx="731520" cy="1088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805647" y="1780060"/>
            <a:ext cx="7008658" cy="1629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степень – 3 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выпускника: </a:t>
            </a:r>
          </a:p>
          <a:p>
            <a:pPr algn="ctr"/>
            <a:r>
              <a:rPr lang="ru-RU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Тумаковская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 – 2, </a:t>
            </a:r>
            <a:r>
              <a:rPr lang="ru-RU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Ирбейская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 № 2 - 1</a:t>
            </a:r>
          </a:p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степень – 4 выпускника: </a:t>
            </a:r>
          </a:p>
          <a:p>
            <a:pPr algn="ctr"/>
            <a:r>
              <a:rPr lang="ru-RU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Ирбейская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 № 1 - 3, </a:t>
            </a:r>
            <a:r>
              <a:rPr lang="ru-RU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Тумаковская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 - 1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272411" y="3719411"/>
            <a:ext cx="29778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YS Text"/>
              </a:rPr>
              <a:t>80 </a:t>
            </a: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баллов</a:t>
            </a:r>
            <a:r>
              <a:rPr lang="ru-RU" sz="2400" b="1" dirty="0">
                <a:solidFill>
                  <a:srgbClr val="FF0000"/>
                </a:solidFill>
                <a:latin typeface="YS Text"/>
              </a:rPr>
              <a:t> </a:t>
            </a: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выше</a:t>
            </a:r>
            <a:endParaRPr lang="ru-RU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3061065" y="4469596"/>
            <a:ext cx="886532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3074127" y="4859924"/>
            <a:ext cx="886532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3074127" y="6309902"/>
            <a:ext cx="886532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3074127" y="6697433"/>
            <a:ext cx="886532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3074127" y="4471667"/>
            <a:ext cx="0" cy="22257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4410919" y="4471667"/>
            <a:ext cx="15244" cy="22257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9540241" y="4471667"/>
            <a:ext cx="0" cy="22257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6923315" y="4471667"/>
            <a:ext cx="0" cy="22257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6344196" y="4471667"/>
            <a:ext cx="0" cy="22257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11926388" y="4471667"/>
            <a:ext cx="0" cy="22257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728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45D3755-C3E2-975E-DE68-CDECC4B52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36" y="41789"/>
            <a:ext cx="12133464" cy="1021356"/>
          </a:xfrm>
        </p:spPr>
        <p:txBody>
          <a:bodyPr rtlCol="0"/>
          <a:lstStyle>
            <a:defPPr>
              <a:defRPr lang="ru-RU"/>
            </a:defPPr>
          </a:lstStyle>
          <a:p>
            <a:pPr algn="ctr">
              <a:lnSpc>
                <a:spcPct val="100000"/>
              </a:lnSpc>
            </a:pPr>
            <a:r>
              <a:rPr lang="ru-RU" sz="3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ОБЩЕЕ ОБРАЗОВАНИЕ </a:t>
            </a: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 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ГИА </a:t>
            </a: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4785625" y="1205676"/>
            <a:ext cx="5167645" cy="87956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167 </a:t>
            </a: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выпускников</a:t>
            </a:r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 влево 3"/>
          <p:cNvSpPr/>
          <p:nvPr/>
        </p:nvSpPr>
        <p:spPr>
          <a:xfrm rot="20563886">
            <a:off x="3872434" y="1919424"/>
            <a:ext cx="1307435" cy="15661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8369825"/>
              </p:ext>
            </p:extLst>
          </p:nvPr>
        </p:nvGraphicFramePr>
        <p:xfrm>
          <a:off x="260871" y="2085242"/>
          <a:ext cx="3576420" cy="435864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522519">
                  <a:extLst>
                    <a:ext uri="{9D8B030D-6E8A-4147-A177-3AD203B41FA5}">
                      <a16:colId xmlns:a16="http://schemas.microsoft.com/office/drawing/2014/main" val="2576758712"/>
                    </a:ext>
                  </a:extLst>
                </a:gridCol>
                <a:gridCol w="1053901">
                  <a:extLst>
                    <a:ext uri="{9D8B030D-6E8A-4147-A177-3AD203B41FA5}">
                      <a16:colId xmlns:a16="http://schemas.microsoft.com/office/drawing/2014/main" val="38310134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100 %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8933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100 %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942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100 %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322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литература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100 %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8672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100 %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924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95 %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0916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91 %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985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90 %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3833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география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84 %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9826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64 %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408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английский язык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50 %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59005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60871" y="1205676"/>
            <a:ext cx="28466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Обученность</a:t>
            </a:r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690" y="3510410"/>
            <a:ext cx="431467" cy="610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4456986" y="3894427"/>
            <a:ext cx="217634" cy="226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Picture background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5106817" y="3471621"/>
            <a:ext cx="233178" cy="2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трелка вправо 9"/>
          <p:cNvSpPr/>
          <p:nvPr/>
        </p:nvSpPr>
        <p:spPr>
          <a:xfrm rot="5400000">
            <a:off x="4389676" y="2611950"/>
            <a:ext cx="1243847" cy="19043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7062464"/>
              </p:ext>
            </p:extLst>
          </p:nvPr>
        </p:nvGraphicFramePr>
        <p:xfrm>
          <a:off x="5363440" y="2141641"/>
          <a:ext cx="6745486" cy="4717717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852750">
                  <a:extLst>
                    <a:ext uri="{9D8B030D-6E8A-4147-A177-3AD203B41FA5}">
                      <a16:colId xmlns:a16="http://schemas.microsoft.com/office/drawing/2014/main" val="2502357059"/>
                    </a:ext>
                  </a:extLst>
                </a:gridCol>
                <a:gridCol w="845254">
                  <a:extLst>
                    <a:ext uri="{9D8B030D-6E8A-4147-A177-3AD203B41FA5}">
                      <a16:colId xmlns:a16="http://schemas.microsoft.com/office/drawing/2014/main" val="3314489827"/>
                    </a:ext>
                  </a:extLst>
                </a:gridCol>
                <a:gridCol w="4047482">
                  <a:extLst>
                    <a:ext uri="{9D8B030D-6E8A-4147-A177-3AD203B41FA5}">
                      <a16:colId xmlns:a16="http://schemas.microsoft.com/office/drawing/2014/main" val="2985212597"/>
                    </a:ext>
                  </a:extLst>
                </a:gridCol>
              </a:tblGrid>
              <a:tr h="394637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5%</a:t>
                      </a:r>
                      <a:endParaRPr lang="ru-RU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Ирбейская</a:t>
                      </a:r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№1, Николаевская </a:t>
                      </a:r>
                      <a:endParaRPr lang="ru-RU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123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яз.</a:t>
                      </a:r>
                      <a:endParaRPr lang="ru-RU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4%</a:t>
                      </a:r>
                      <a:endParaRPr lang="ru-RU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Ирбейская №1, Ирбейская №2, 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Усть-Ярульская</a:t>
                      </a:r>
                      <a:endParaRPr lang="ru-RU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155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lang="ru-RU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9%</a:t>
                      </a:r>
                      <a:endParaRPr lang="ru-RU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Ирбейская</a:t>
                      </a:r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№1</a:t>
                      </a:r>
                      <a:endParaRPr lang="ru-RU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853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lang="ru-RU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29%</a:t>
                      </a:r>
                      <a:endParaRPr lang="ru-RU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Ирбейская</a:t>
                      </a:r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№1, </a:t>
                      </a:r>
                      <a:r>
                        <a:rPr lang="ru-RU" sz="1800" b="1" kern="12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Ирбейская</a:t>
                      </a:r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№2</a:t>
                      </a:r>
                      <a:endParaRPr lang="ru-RU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4052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lang="ru-RU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11%</a:t>
                      </a:r>
                      <a:endParaRPr lang="ru-RU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Ирбейская</a:t>
                      </a:r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№1, </a:t>
                      </a:r>
                      <a:r>
                        <a:rPr lang="ru-RU" sz="1800" b="1" kern="12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Ирбейская</a:t>
                      </a:r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№2, </a:t>
                      </a:r>
                      <a:r>
                        <a:rPr lang="ru-RU" sz="1800" b="1" kern="12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Тальская</a:t>
                      </a:r>
                      <a:endParaRPr lang="ru-RU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3615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география</a:t>
                      </a:r>
                      <a:endParaRPr lang="ru-RU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19%</a:t>
                      </a:r>
                      <a:endParaRPr lang="ru-RU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Ирбейская №1, </a:t>
                      </a:r>
                      <a:r>
                        <a:rPr lang="ru-RU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Александровская, Елисеевская, </a:t>
                      </a:r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Николаевская,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Усть-Ярульская, Изумрудновская, Ирбейская №2, Петропавловская </a:t>
                      </a:r>
                      <a:endParaRPr lang="ru-RU" b="1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1484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5%</a:t>
                      </a:r>
                      <a:endParaRPr lang="ru-RU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err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Ирбейская</a:t>
                      </a:r>
                      <a:r>
                        <a:rPr lang="ru-RU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№1, </a:t>
                      </a:r>
                      <a:r>
                        <a:rPr lang="ru-RU" b="1" dirty="0" err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Изумрудновская</a:t>
                      </a:r>
                      <a:endParaRPr lang="ru-RU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106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литература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Ирбейская</a:t>
                      </a:r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№1</a:t>
                      </a:r>
                      <a:endParaRPr lang="ru-RU" b="1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958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33%</a:t>
                      </a:r>
                      <a:endParaRPr lang="ru-RU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Ирбейская</a:t>
                      </a:r>
                      <a:r>
                        <a:rPr lang="ru-RU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№1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4518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2120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5346ED-721D-85EE-2F1B-A31D0912D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6287"/>
            <a:ext cx="12192000" cy="955232"/>
          </a:xfrm>
        </p:spPr>
        <p:txBody>
          <a:bodyPr rtlCol="0"/>
          <a:lstStyle>
            <a:defPPr>
              <a:defRPr lang="ru-RU"/>
            </a:defPPr>
          </a:lstStyle>
          <a:p>
            <a:pPr algn="ctr">
              <a:lnSpc>
                <a:spcPct val="100000"/>
              </a:lnSpc>
            </a:pPr>
            <a:r>
              <a:rPr lang="ru-RU" sz="3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ОБЩЕЕ ОБРАЗОВАНИЕ </a:t>
            </a: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 результаты ВПР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90213"/>
              </p:ext>
            </p:extLst>
          </p:nvPr>
        </p:nvGraphicFramePr>
        <p:xfrm>
          <a:off x="1513156" y="959991"/>
          <a:ext cx="3767328" cy="2706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2371341" y="1093555"/>
            <a:ext cx="30750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1600" b="1" i="0" u="none" strike="noStrike" kern="1200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Русский язык 5 класс, %</a:t>
            </a:r>
          </a:p>
        </p:txBody>
      </p:sp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1515899"/>
              </p:ext>
            </p:extLst>
          </p:nvPr>
        </p:nvGraphicFramePr>
        <p:xfrm>
          <a:off x="1471115" y="4473396"/>
          <a:ext cx="3975235" cy="27295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Прямоугольная выноска 16"/>
          <p:cNvSpPr/>
          <p:nvPr/>
        </p:nvSpPr>
        <p:spPr>
          <a:xfrm>
            <a:off x="0" y="1054243"/>
            <a:ext cx="2389712" cy="1045563"/>
          </a:xfrm>
          <a:prstGeom prst="wedgeRectCallout">
            <a:avLst>
              <a:gd name="adj1" fmla="val 72381"/>
              <a:gd name="adj2" fmla="val 18487"/>
            </a:avLst>
          </a:prstGeom>
          <a:solidFill>
            <a:schemeClr val="accent1">
              <a:lumMod val="60000"/>
              <a:lumOff val="40000"/>
              <a:alpha val="4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Ирбейская № 1, Ирбейская № 2, Тумаковская, </a:t>
            </a:r>
            <a:endParaRPr lang="ru-RU" sz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Усть-Ярульская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Александровская, Тальская, Изумрудновская, Мельничная</a:t>
            </a:r>
          </a:p>
        </p:txBody>
      </p:sp>
      <p:sp>
        <p:nvSpPr>
          <p:cNvPr id="18" name="Прямоугольная выноска 17"/>
          <p:cNvSpPr/>
          <p:nvPr/>
        </p:nvSpPr>
        <p:spPr>
          <a:xfrm>
            <a:off x="0" y="3740727"/>
            <a:ext cx="1858738" cy="1440873"/>
          </a:xfrm>
          <a:prstGeom prst="wedgeRectCallout">
            <a:avLst>
              <a:gd name="adj1" fmla="val 118879"/>
              <a:gd name="adj2" fmla="val 33422"/>
            </a:avLst>
          </a:prstGeom>
          <a:solidFill>
            <a:schemeClr val="accent3">
              <a:lumMod val="60000"/>
              <a:lumOff val="40000"/>
              <a:alpha val="1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Ирбейская № 1, Ирбейская № 2, </a:t>
            </a:r>
            <a:r>
              <a:rPr lang="ru-RU" sz="1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Тумаковская</a:t>
            </a:r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ctr"/>
            <a:r>
              <a:rPr lang="ru-RU" sz="1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Усть-Ярульская</a:t>
            </a:r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Александровская, Николаевская, </a:t>
            </a:r>
            <a:r>
              <a:rPr lang="ru-RU" sz="1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Изумрудновская</a:t>
            </a:r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Благовещенская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1" name="Диаграмма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9373528"/>
              </p:ext>
            </p:extLst>
          </p:nvPr>
        </p:nvGraphicFramePr>
        <p:xfrm>
          <a:off x="7997165" y="937080"/>
          <a:ext cx="4229225" cy="2820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2" name="Прямоугольная выноска 21"/>
          <p:cNvSpPr/>
          <p:nvPr/>
        </p:nvSpPr>
        <p:spPr>
          <a:xfrm>
            <a:off x="5413318" y="1842505"/>
            <a:ext cx="2396693" cy="904776"/>
          </a:xfrm>
          <a:prstGeom prst="wedgeRectCallout">
            <a:avLst>
              <a:gd name="adj1" fmla="val 129510"/>
              <a:gd name="adj2" fmla="val -56895"/>
            </a:avLst>
          </a:prstGeom>
          <a:solidFill>
            <a:schemeClr val="accent1">
              <a:lumMod val="60000"/>
              <a:lumOff val="40000"/>
              <a:alpha val="6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Ирбейская № 1, Ирбейская № 2, </a:t>
            </a:r>
            <a:r>
              <a:rPr lang="ru-RU" sz="1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Усть-Ярульская</a:t>
            </a:r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Благовещенская, Николаевская, </a:t>
            </a:r>
            <a:r>
              <a:rPr lang="ru-RU" sz="1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Степановская</a:t>
            </a:r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Изумрудновская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4" name="Диаграмма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0410840"/>
              </p:ext>
            </p:extLst>
          </p:nvPr>
        </p:nvGraphicFramePr>
        <p:xfrm>
          <a:off x="7810011" y="4083225"/>
          <a:ext cx="4501448" cy="31197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6" name="Прямоугольная выноска 25"/>
          <p:cNvSpPr/>
          <p:nvPr/>
        </p:nvSpPr>
        <p:spPr>
          <a:xfrm>
            <a:off x="6428509" y="3640447"/>
            <a:ext cx="1630088" cy="1277917"/>
          </a:xfrm>
          <a:prstGeom prst="wedgeRectCallout">
            <a:avLst>
              <a:gd name="adj1" fmla="val 162139"/>
              <a:gd name="adj2" fmla="val 53845"/>
            </a:avLst>
          </a:prstGeom>
          <a:solidFill>
            <a:schemeClr val="accent1">
              <a:alpha val="3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Ирбейская № 1, Ирбейская № 2, </a:t>
            </a:r>
          </a:p>
          <a:p>
            <a:pPr algn="ctr"/>
            <a:r>
              <a:rPr lang="ru-RU" sz="1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Усть-Ярульская</a:t>
            </a:r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Благовещенская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8" name="Таблица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6384179"/>
              </p:ext>
            </p:extLst>
          </p:nvPr>
        </p:nvGraphicFramePr>
        <p:xfrm>
          <a:off x="5582599" y="5118092"/>
          <a:ext cx="1536661" cy="1440180"/>
        </p:xfrm>
        <a:graphic>
          <a:graphicData uri="http://schemas.openxmlformats.org/drawingml/2006/table">
            <a:tbl>
              <a:tblPr/>
              <a:tblGrid>
                <a:gridCol w="1536661">
                  <a:extLst>
                    <a:ext uri="{9D8B030D-6E8A-4147-A177-3AD203B41FA5}">
                      <a16:colId xmlns:a16="http://schemas.microsoft.com/office/drawing/2014/main" val="1241478251"/>
                    </a:ext>
                  </a:extLst>
                </a:gridCol>
              </a:tblGrid>
              <a:tr h="47607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Распределение отметок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714912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71748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781552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2863966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535381" y="3999549"/>
            <a:ext cx="28779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 5класс, %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4986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633A5-8BE3-D44D-57F3-2EF161376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3585" y="0"/>
            <a:ext cx="12006308" cy="987819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ru-RU" sz="3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ОБЩЕЕ ОБРАЗОВАНИЕ </a:t>
            </a: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Заделы повышения качества образовательных результатов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5840179" y="3006092"/>
            <a:ext cx="318654" cy="3184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1</a:t>
            </a:r>
            <a:endParaRPr lang="ru-RU" sz="2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176739" y="2929934"/>
            <a:ext cx="1651537" cy="5234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Открытые уроки педагогов данной школы с учениками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5330314" y="2046362"/>
            <a:ext cx="346596" cy="3698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772316" y="1949812"/>
            <a:ext cx="1684868" cy="53414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Открытые уроки педагогов иных ОО с учениками данной школы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5733" y="1328571"/>
            <a:ext cx="223673" cy="604757"/>
          </a:xfrm>
          <a:prstGeom prst="rect">
            <a:avLst/>
          </a:prstGeom>
        </p:spPr>
      </p:pic>
      <p:sp>
        <p:nvSpPr>
          <p:cNvPr id="14" name="Овал 13"/>
          <p:cNvSpPr/>
          <p:nvPr/>
        </p:nvSpPr>
        <p:spPr>
          <a:xfrm>
            <a:off x="5898880" y="1062537"/>
            <a:ext cx="338689" cy="2965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6322193" y="1157885"/>
            <a:ext cx="1882068" cy="5689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Педагогический совет с мониторингом образовательных результатов 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8566917" y="897316"/>
            <a:ext cx="237624" cy="793688"/>
          </a:xfrm>
          <a:prstGeom prst="rect">
            <a:avLst/>
          </a:prstGeom>
        </p:spPr>
      </p:pic>
      <p:sp>
        <p:nvSpPr>
          <p:cNvPr id="17" name="Овал 16"/>
          <p:cNvSpPr/>
          <p:nvPr/>
        </p:nvSpPr>
        <p:spPr>
          <a:xfrm>
            <a:off x="8270224" y="1549248"/>
            <a:ext cx="348443" cy="3151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8608197" y="1412972"/>
            <a:ext cx="1733515" cy="6046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Семинар-практикум с использованием техник командного решения проблем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70959" y="1333757"/>
            <a:ext cx="245496" cy="335230"/>
          </a:xfrm>
          <a:prstGeom prst="rect">
            <a:avLst/>
          </a:prstGeom>
        </p:spPr>
      </p:pic>
      <p:sp>
        <p:nvSpPr>
          <p:cNvPr id="20" name="Овал 19"/>
          <p:cNvSpPr/>
          <p:nvPr/>
        </p:nvSpPr>
        <p:spPr>
          <a:xfrm>
            <a:off x="10115706" y="2093286"/>
            <a:ext cx="319854" cy="33183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10446080" y="1649932"/>
            <a:ext cx="1161263" cy="14400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Просвещение, диагностика на предмет эмоционального/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профессионального выгорания педагогов,  восстановительные практики </a:t>
            </a:r>
            <a:endParaRPr kumimoji="0" lang="ru-RU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2" name="Стрелка влево 21"/>
          <p:cNvSpPr/>
          <p:nvPr/>
        </p:nvSpPr>
        <p:spPr>
          <a:xfrm>
            <a:off x="10179543" y="3034689"/>
            <a:ext cx="266537" cy="215703"/>
          </a:xfrm>
          <a:prstGeom prst="lef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8293945" y="2912398"/>
            <a:ext cx="1844775" cy="5287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Рефлексия дня (встречи)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9112022" y="2460949"/>
            <a:ext cx="362933" cy="35297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6</a:t>
            </a:r>
            <a:endParaRPr lang="ru-RU" dirty="0"/>
          </a:p>
        </p:txBody>
      </p:sp>
      <p:sp>
        <p:nvSpPr>
          <p:cNvPr id="3" name="Стрелка вверх 2"/>
          <p:cNvSpPr/>
          <p:nvPr/>
        </p:nvSpPr>
        <p:spPr>
          <a:xfrm>
            <a:off x="6524737" y="2500442"/>
            <a:ext cx="226069" cy="360172"/>
          </a:xfrm>
          <a:prstGeom prst="up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039424" y="1613598"/>
            <a:ext cx="297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Система методических</a:t>
            </a:r>
          </a:p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десантов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09976" y="3943603"/>
            <a:ext cx="28588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2.Проект «Агенты изменений»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163397" y="5904277"/>
            <a:ext cx="313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Муниципальные проекты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321884" y="3763945"/>
            <a:ext cx="7882687" cy="132343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bg1"/>
                </a:solidFill>
              </a:rPr>
              <a:t>«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ВСОКО в аспекте технологического обновления»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Ирбейская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 №2; 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«Повышение качества образовательных результатов на основе данных мотивирующего мониторинга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»- </a:t>
            </a:r>
            <a:r>
              <a:rPr lang="ru-RU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Тальская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СОШ.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высоких результатов по математике – </a:t>
            </a:r>
            <a:r>
              <a:rPr lang="ru-RU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Ирбейская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1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базовых результатов обучающихся по физике – учителя физики </a:t>
            </a:r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304633" y="5526811"/>
            <a:ext cx="5264727" cy="135421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Адресное методическое сопровождение педагогов ЕНЦ средствами внутренних и внешних ресурсов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6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качества математического образования</a:t>
            </a:r>
          </a:p>
          <a:p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8036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309904" y="3034145"/>
            <a:ext cx="5486400" cy="669174"/>
          </a:xfrm>
        </p:spPr>
        <p:txBody>
          <a:bodyPr/>
          <a:lstStyle/>
          <a:p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>
          <a:xfrm>
            <a:off x="5902035" y="4549552"/>
            <a:ext cx="6187046" cy="2171882"/>
          </a:xfrm>
        </p:spPr>
        <p:txBody>
          <a:bodyPr/>
          <a:lstStyle/>
          <a:p>
            <a:pPr marL="34290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Продолжить совершенствование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ВСОКО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Изучить и начать внедрение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практику школ формирующего оценивания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22567" y="401782"/>
            <a:ext cx="78436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 результаты</a:t>
            </a:r>
            <a:endParaRPr lang="ru-RU" sz="40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41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46304" y="2609089"/>
            <a:ext cx="7583424" cy="28773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4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технологического лидерства, устойчивой и динамичной экономики </a:t>
            </a:r>
            <a:endParaRPr lang="ru-RU" sz="44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7824" y="865632"/>
            <a:ext cx="22028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ВЫЗОВ № 3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https://avatars.mds.yandex.net/i?id=28fdb81994742ecfc2f8502b1776f8ff2f1984a4-3834231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4336337"/>
            <a:ext cx="4572000" cy="1781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7729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1210" y="1559610"/>
            <a:ext cx="4048892" cy="231943"/>
          </a:xfrm>
        </p:spPr>
        <p:txBody>
          <a:bodyPr/>
          <a:lstStyle/>
          <a:p>
            <a:pPr algn="ctr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предметов ЕМО на ЕГЭ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749293195"/>
              </p:ext>
            </p:extLst>
          </p:nvPr>
        </p:nvGraphicFramePr>
        <p:xfrm>
          <a:off x="433844" y="1895171"/>
          <a:ext cx="4490844" cy="201168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358025">
                  <a:extLst>
                    <a:ext uri="{9D8B030D-6E8A-4147-A177-3AD203B41FA5}">
                      <a16:colId xmlns:a16="http://schemas.microsoft.com/office/drawing/2014/main" val="827117124"/>
                    </a:ext>
                  </a:extLst>
                </a:gridCol>
                <a:gridCol w="1062611">
                  <a:extLst>
                    <a:ext uri="{9D8B030D-6E8A-4147-A177-3AD203B41FA5}">
                      <a16:colId xmlns:a16="http://schemas.microsoft.com/office/drawing/2014/main" val="4275269184"/>
                    </a:ext>
                  </a:extLst>
                </a:gridCol>
                <a:gridCol w="2070208">
                  <a:extLst>
                    <a:ext uri="{9D8B030D-6E8A-4147-A177-3AD203B41FA5}">
                      <a16:colId xmlns:a16="http://schemas.microsoft.com/office/drawing/2014/main" val="4143548918"/>
                    </a:ext>
                  </a:extLst>
                </a:gridCol>
              </a:tblGrid>
              <a:tr h="248763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Учебные предметы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1" marR="618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1" marR="618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1" marR="61871"/>
                </a:tc>
                <a:extLst>
                  <a:ext uri="{0D108BD9-81ED-4DB2-BD59-A6C34878D82A}">
                    <a16:rowId xmlns:a16="http://schemas.microsoft.com/office/drawing/2014/main" val="1458087522"/>
                  </a:ext>
                </a:extLst>
              </a:tr>
              <a:tr h="422897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 профильная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1" marR="618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25,4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/41,3*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1" marR="618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/42,44*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1" marR="61871"/>
                </a:tc>
                <a:extLst>
                  <a:ext uri="{0D108BD9-81ED-4DB2-BD59-A6C34878D82A}">
                    <a16:rowId xmlns:a16="http://schemas.microsoft.com/office/drawing/2014/main" val="2844733640"/>
                  </a:ext>
                </a:extLst>
              </a:tr>
              <a:tr h="248763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1" marR="618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10,5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/12,62*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1" marR="618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/13,86*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1" marR="61871"/>
                </a:tc>
                <a:extLst>
                  <a:ext uri="{0D108BD9-81ED-4DB2-BD59-A6C34878D82A}">
                    <a16:rowId xmlns:a16="http://schemas.microsoft.com/office/drawing/2014/main" val="1029867119"/>
                  </a:ext>
                </a:extLst>
              </a:tr>
              <a:tr h="248763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1" marR="618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/14,15*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1" marR="618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/15,02*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1" marR="61871"/>
                </a:tc>
                <a:extLst>
                  <a:ext uri="{0D108BD9-81ED-4DB2-BD59-A6C34878D82A}">
                    <a16:rowId xmlns:a16="http://schemas.microsoft.com/office/drawing/2014/main" val="476885939"/>
                  </a:ext>
                </a:extLst>
              </a:tr>
              <a:tr h="248763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1" marR="618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/9,96*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1" marR="618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/10,21*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1" marR="61871"/>
                </a:tc>
                <a:extLst>
                  <a:ext uri="{0D108BD9-81ED-4DB2-BD59-A6C34878D82A}">
                    <a16:rowId xmlns:a16="http://schemas.microsoft.com/office/drawing/2014/main" val="420017029"/>
                  </a:ext>
                </a:extLst>
              </a:tr>
              <a:tr h="258882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1" marR="618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/19,21*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71" marR="618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/18,18*</a:t>
                      </a:r>
                    </a:p>
                  </a:txBody>
                  <a:tcPr marL="61871" marR="61871"/>
                </a:tc>
                <a:extLst>
                  <a:ext uri="{0D108BD9-81ED-4DB2-BD59-A6C34878D82A}">
                    <a16:rowId xmlns:a16="http://schemas.microsoft.com/office/drawing/2014/main" val="1343084332"/>
                  </a:ext>
                </a:extLst>
              </a:tr>
            </a:tbl>
          </a:graphicData>
        </a:graphic>
      </p:graphicFrame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1311325"/>
              </p:ext>
            </p:extLst>
          </p:nvPr>
        </p:nvGraphicFramePr>
        <p:xfrm>
          <a:off x="440183" y="4296843"/>
          <a:ext cx="6910488" cy="256032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507523">
                  <a:extLst>
                    <a:ext uri="{9D8B030D-6E8A-4147-A177-3AD203B41FA5}">
                      <a16:colId xmlns:a16="http://schemas.microsoft.com/office/drawing/2014/main" val="827117124"/>
                    </a:ext>
                  </a:extLst>
                </a:gridCol>
                <a:gridCol w="1767135">
                  <a:extLst>
                    <a:ext uri="{9D8B030D-6E8A-4147-A177-3AD203B41FA5}">
                      <a16:colId xmlns:a16="http://schemas.microsoft.com/office/drawing/2014/main" val="4275269184"/>
                    </a:ext>
                  </a:extLst>
                </a:gridCol>
                <a:gridCol w="1690966">
                  <a:extLst>
                    <a:ext uri="{9D8B030D-6E8A-4147-A177-3AD203B41FA5}">
                      <a16:colId xmlns:a16="http://schemas.microsoft.com/office/drawing/2014/main" val="4143548918"/>
                    </a:ext>
                  </a:extLst>
                </a:gridCol>
                <a:gridCol w="1944864">
                  <a:extLst>
                    <a:ext uri="{9D8B030D-6E8A-4147-A177-3AD203B41FA5}">
                      <a16:colId xmlns:a16="http://schemas.microsoft.com/office/drawing/2014/main" val="875156863"/>
                    </a:ext>
                  </a:extLst>
                </a:gridCol>
              </a:tblGrid>
              <a:tr h="266526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Уч. предметы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Высокобальные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087522"/>
                  </a:ext>
                </a:extLst>
              </a:tr>
              <a:tr h="453094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 профильная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51,5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58,78*/62,55**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 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57,21*/62,05**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733640"/>
                  </a:ext>
                </a:extLst>
              </a:tr>
              <a:tr h="45309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56,76*/55,55**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59,6*/58,15**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60775"/>
                  </a:ext>
                </a:extLst>
              </a:tr>
              <a:tr h="453094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60,28*/63,21**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57,9*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9867119"/>
                  </a:ext>
                </a:extLst>
              </a:tr>
              <a:tr h="453094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52,91*/54,13**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52,08*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Ирбейская № 1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885939"/>
                  </a:ext>
                </a:extLst>
              </a:tr>
              <a:tr h="45648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</a:p>
                    <a:p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53,52*/54,49**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51,49*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17029"/>
                  </a:ext>
                </a:extLst>
              </a:tr>
            </a:tbl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865269" y="3827286"/>
            <a:ext cx="7609666" cy="39936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defPPr>
              <a:defRPr lang="ru-RU"/>
            </a:defPPr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ru-RU" sz="4400" b="1" i="0" kern="1200" spc="5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ru-RU">
                <a:solidFill>
                  <a:schemeClr val="tx2"/>
                </a:solidFill>
              </a:defRPr>
            </a:lvl2pPr>
            <a:lvl3pPr eaLnBrk="1" hangingPunct="1">
              <a:defRPr lang="ru-RU">
                <a:solidFill>
                  <a:schemeClr val="tx2"/>
                </a:solidFill>
              </a:defRPr>
            </a:lvl3pPr>
            <a:lvl4pPr eaLnBrk="1" hangingPunct="1">
              <a:defRPr lang="ru-RU">
                <a:solidFill>
                  <a:schemeClr val="tx2"/>
                </a:solidFill>
              </a:defRPr>
            </a:lvl4pPr>
            <a:lvl5pPr eaLnBrk="1" hangingPunct="1">
              <a:defRPr lang="ru-RU">
                <a:solidFill>
                  <a:schemeClr val="tx2"/>
                </a:solidFill>
              </a:defRPr>
            </a:lvl5pPr>
            <a:lvl6pPr eaLnBrk="1" hangingPunct="1">
              <a:defRPr lang="ru-RU">
                <a:solidFill>
                  <a:schemeClr val="tx2"/>
                </a:solidFill>
              </a:defRPr>
            </a:lvl6pPr>
            <a:lvl7pPr eaLnBrk="1" hangingPunct="1">
              <a:defRPr lang="ru-RU">
                <a:solidFill>
                  <a:schemeClr val="tx2"/>
                </a:solidFill>
              </a:defRPr>
            </a:lvl7pPr>
            <a:lvl8pPr eaLnBrk="1" hangingPunct="1">
              <a:defRPr lang="ru-RU">
                <a:solidFill>
                  <a:schemeClr val="tx2"/>
                </a:solidFill>
              </a:defRPr>
            </a:lvl8pPr>
            <a:lvl9pPr eaLnBrk="1" hangingPunct="1">
              <a:defRPr lang="ru-RU">
                <a:solidFill>
                  <a:schemeClr val="tx2"/>
                </a:solidFill>
              </a:defRPr>
            </a:lvl9pPr>
          </a:lstStyle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предметов ЕМО на ЕГЭ (средний балл)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900910"/>
              </p:ext>
            </p:extLst>
          </p:nvPr>
        </p:nvGraphicFramePr>
        <p:xfrm>
          <a:off x="5356113" y="1999316"/>
          <a:ext cx="3146155" cy="1504466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491944">
                  <a:extLst>
                    <a:ext uri="{9D8B030D-6E8A-4147-A177-3AD203B41FA5}">
                      <a16:colId xmlns:a16="http://schemas.microsoft.com/office/drawing/2014/main" val="427362174"/>
                    </a:ext>
                  </a:extLst>
                </a:gridCol>
                <a:gridCol w="2654211">
                  <a:extLst>
                    <a:ext uri="{9D8B030D-6E8A-4147-A177-3AD203B41FA5}">
                      <a16:colId xmlns:a16="http://schemas.microsoft.com/office/drawing/2014/main" val="4077521009"/>
                    </a:ext>
                  </a:extLst>
                </a:gridCol>
              </a:tblGrid>
              <a:tr h="2895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!!</a:t>
                      </a:r>
                      <a:endParaRPr lang="ru-RU" sz="14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муниципалитета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173702"/>
                  </a:ext>
                </a:extLst>
              </a:tr>
              <a:tr h="28956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r>
                        <a:rPr lang="ru-RU" sz="14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Красноярского</a:t>
                      </a:r>
                    </a:p>
                    <a:p>
                      <a:r>
                        <a:rPr lang="ru-RU" sz="14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края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012305"/>
                  </a:ext>
                </a:extLst>
              </a:tr>
              <a:tr h="681506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**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по Российской Федерации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4294502"/>
                  </a:ext>
                </a:extLst>
              </a:tr>
            </a:tbl>
          </a:graphicData>
        </a:graphic>
      </p:graphicFrame>
      <p:sp>
        <p:nvSpPr>
          <p:cNvPr id="8" name="Заголовок 1"/>
          <p:cNvSpPr txBox="1">
            <a:spLocks/>
          </p:cNvSpPr>
          <p:nvPr/>
        </p:nvSpPr>
        <p:spPr>
          <a:xfrm>
            <a:off x="8765401" y="2005088"/>
            <a:ext cx="3058335" cy="73152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defPPr>
              <a:defRPr lang="ru-RU"/>
            </a:defPPr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ru-RU" sz="4400" b="1" i="0" kern="1200" spc="5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ru-RU">
                <a:solidFill>
                  <a:schemeClr val="tx2"/>
                </a:solidFill>
              </a:defRPr>
            </a:lvl2pPr>
            <a:lvl3pPr eaLnBrk="1" hangingPunct="1">
              <a:defRPr lang="ru-RU">
                <a:solidFill>
                  <a:schemeClr val="tx2"/>
                </a:solidFill>
              </a:defRPr>
            </a:lvl3pPr>
            <a:lvl4pPr eaLnBrk="1" hangingPunct="1">
              <a:defRPr lang="ru-RU">
                <a:solidFill>
                  <a:schemeClr val="tx2"/>
                </a:solidFill>
              </a:defRPr>
            </a:lvl4pPr>
            <a:lvl5pPr eaLnBrk="1" hangingPunct="1">
              <a:defRPr lang="ru-RU">
                <a:solidFill>
                  <a:schemeClr val="tx2"/>
                </a:solidFill>
              </a:defRPr>
            </a:lvl5pPr>
            <a:lvl6pPr eaLnBrk="1" hangingPunct="1">
              <a:defRPr lang="ru-RU">
                <a:solidFill>
                  <a:schemeClr val="tx2"/>
                </a:solidFill>
              </a:defRPr>
            </a:lvl6pPr>
            <a:lvl7pPr eaLnBrk="1" hangingPunct="1">
              <a:defRPr lang="ru-RU">
                <a:solidFill>
                  <a:schemeClr val="tx2"/>
                </a:solidFill>
              </a:defRPr>
            </a:lvl7pPr>
            <a:lvl8pPr eaLnBrk="1" hangingPunct="1">
              <a:defRPr lang="ru-RU">
                <a:solidFill>
                  <a:schemeClr val="tx2"/>
                </a:solidFill>
              </a:defRPr>
            </a:lvl8pPr>
            <a:lvl9pPr eaLnBrk="1" hangingPunct="1">
              <a:defRPr lang="ru-RU"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Итоги ОГЭ 2025 г. предметам ЕМО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5352606"/>
              </p:ext>
            </p:extLst>
          </p:nvPr>
        </p:nvGraphicFramePr>
        <p:xfrm>
          <a:off x="8765401" y="2987965"/>
          <a:ext cx="3285640" cy="2913676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533686">
                  <a:extLst>
                    <a:ext uri="{9D8B030D-6E8A-4147-A177-3AD203B41FA5}">
                      <a16:colId xmlns:a16="http://schemas.microsoft.com/office/drawing/2014/main" val="2317235598"/>
                    </a:ext>
                  </a:extLst>
                </a:gridCol>
                <a:gridCol w="1751954">
                  <a:extLst>
                    <a:ext uri="{9D8B030D-6E8A-4147-A177-3AD203B41FA5}">
                      <a16:colId xmlns:a16="http://schemas.microsoft.com/office/drawing/2014/main" val="2828054077"/>
                    </a:ext>
                  </a:extLst>
                </a:gridCol>
              </a:tblGrid>
              <a:tr h="345919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Уч. предметы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Работы</a:t>
                      </a:r>
                      <a:r>
                        <a:rPr lang="ru-RU" sz="1400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«5»</a:t>
                      </a:r>
                      <a:endParaRPr lang="ru-RU" sz="14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21933"/>
                  </a:ext>
                </a:extLst>
              </a:tr>
              <a:tr h="325464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5564906"/>
                  </a:ext>
                </a:extLst>
              </a:tr>
              <a:tr h="56176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Ирбейская № , Ирбейская № 2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611825"/>
                  </a:ext>
                </a:extLst>
              </a:tr>
              <a:tr h="309966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Ирбейская № 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796903"/>
                  </a:ext>
                </a:extLst>
              </a:tr>
              <a:tr h="561762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Ирбейская № 1, Ирбейская № 2, Тальская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6217823"/>
                  </a:ext>
                </a:extLst>
              </a:tr>
              <a:tr h="6390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</a:p>
                    <a:p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Ирбейская № 1, Изумрудновская</a:t>
                      </a:r>
                      <a:endParaRPr lang="ru-RU" sz="14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7127517"/>
                  </a:ext>
                </a:extLst>
              </a:tr>
            </a:tbl>
          </a:graphicData>
        </a:graphic>
      </p:graphicFrame>
      <p:sp>
        <p:nvSpPr>
          <p:cNvPr id="10" name="Заголовок 1"/>
          <p:cNvSpPr txBox="1">
            <a:spLocks/>
          </p:cNvSpPr>
          <p:nvPr/>
        </p:nvSpPr>
        <p:spPr>
          <a:xfrm>
            <a:off x="107675" y="106445"/>
            <a:ext cx="11944840" cy="84191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defPPr>
              <a:defRPr lang="ru-RU"/>
            </a:defPPr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ru-RU" sz="4400" b="1" i="0" kern="1200" spc="5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ru-RU">
                <a:solidFill>
                  <a:schemeClr val="tx2"/>
                </a:solidFill>
              </a:defRPr>
            </a:lvl2pPr>
            <a:lvl3pPr eaLnBrk="1" hangingPunct="1">
              <a:defRPr lang="ru-RU">
                <a:solidFill>
                  <a:schemeClr val="tx2"/>
                </a:solidFill>
              </a:defRPr>
            </a:lvl3pPr>
            <a:lvl4pPr eaLnBrk="1" hangingPunct="1">
              <a:defRPr lang="ru-RU">
                <a:solidFill>
                  <a:schemeClr val="tx2"/>
                </a:solidFill>
              </a:defRPr>
            </a:lvl4pPr>
            <a:lvl5pPr eaLnBrk="1" hangingPunct="1">
              <a:defRPr lang="ru-RU">
                <a:solidFill>
                  <a:schemeClr val="tx2"/>
                </a:solidFill>
              </a:defRPr>
            </a:lvl5pPr>
            <a:lvl6pPr eaLnBrk="1" hangingPunct="1">
              <a:defRPr lang="ru-RU">
                <a:solidFill>
                  <a:schemeClr val="tx2"/>
                </a:solidFill>
              </a:defRPr>
            </a:lvl6pPr>
            <a:lvl7pPr eaLnBrk="1" hangingPunct="1">
              <a:defRPr lang="ru-RU">
                <a:solidFill>
                  <a:schemeClr val="tx2"/>
                </a:solidFill>
              </a:defRPr>
            </a:lvl7pPr>
            <a:lvl8pPr eaLnBrk="1" hangingPunct="1">
              <a:defRPr lang="ru-RU">
                <a:solidFill>
                  <a:schemeClr val="tx2"/>
                </a:solidFill>
              </a:defRPr>
            </a:lvl8pPr>
            <a:lvl9pPr eaLnBrk="1" hangingPunct="1">
              <a:defRPr lang="ru-RU"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качества естественно-научного и математического образования </a:t>
            </a:r>
            <a:endParaRPr lang="ru-RU" sz="36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674" y="895205"/>
            <a:ext cx="117413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Увеличить 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50% долю выбравших единый государственный экзамен по профильной математике и до 35% по предметам естественно-научного цикла (химии, физике, информатике и биологии) (к 2030г)</a:t>
            </a:r>
          </a:p>
        </p:txBody>
      </p:sp>
    </p:spTree>
    <p:extLst>
      <p:ext uri="{BB962C8B-B14F-4D97-AF65-F5344CB8AC3E}">
        <p14:creationId xmlns:p14="http://schemas.microsoft.com/office/powerpoint/2010/main" val="1373949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633A5-8BE3-D44D-57F3-2EF161376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013502"/>
            <a:ext cx="12137997" cy="387268"/>
          </a:xfrm>
        </p:spPr>
        <p:txBody>
          <a:bodyPr/>
          <a:lstStyle/>
          <a:p>
            <a:pPr algn="ctr"/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Курсы по углубленному изучению предметов ИМЗ КК ИРО на бюджетной основе</a:t>
            </a:r>
            <a:endParaRPr lang="ru-RU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586326" y="4105768"/>
            <a:ext cx="19957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Физика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5870" y="4456269"/>
            <a:ext cx="4106130" cy="240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5243274" y="2447266"/>
            <a:ext cx="2086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703" y="2965369"/>
            <a:ext cx="3676603" cy="267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9586326" y="1425466"/>
            <a:ext cx="9797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Химия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9592" y="1870698"/>
            <a:ext cx="4006008" cy="2259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713509" y="1625521"/>
            <a:ext cx="16292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2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45" y="2212744"/>
            <a:ext cx="4070272" cy="267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-22184" y="128655"/>
            <a:ext cx="11969530" cy="7649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defPPr>
              <a:defRPr lang="ru-RU"/>
            </a:defPPr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ru-RU" sz="4400" b="1" i="0" kern="1200" spc="5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ru-RU">
                <a:solidFill>
                  <a:schemeClr val="tx2"/>
                </a:solidFill>
              </a:defRPr>
            </a:lvl2pPr>
            <a:lvl3pPr eaLnBrk="1" hangingPunct="1">
              <a:defRPr lang="ru-RU">
                <a:solidFill>
                  <a:schemeClr val="tx2"/>
                </a:solidFill>
              </a:defRPr>
            </a:lvl3pPr>
            <a:lvl4pPr eaLnBrk="1" hangingPunct="1">
              <a:defRPr lang="ru-RU">
                <a:solidFill>
                  <a:schemeClr val="tx2"/>
                </a:solidFill>
              </a:defRPr>
            </a:lvl4pPr>
            <a:lvl5pPr eaLnBrk="1" hangingPunct="1">
              <a:defRPr lang="ru-RU">
                <a:solidFill>
                  <a:schemeClr val="tx2"/>
                </a:solidFill>
              </a:defRPr>
            </a:lvl5pPr>
            <a:lvl6pPr eaLnBrk="1" hangingPunct="1">
              <a:defRPr lang="ru-RU">
                <a:solidFill>
                  <a:schemeClr val="tx2"/>
                </a:solidFill>
              </a:defRPr>
            </a:lvl6pPr>
            <a:lvl7pPr eaLnBrk="1" hangingPunct="1">
              <a:defRPr lang="ru-RU">
                <a:solidFill>
                  <a:schemeClr val="tx2"/>
                </a:solidFill>
              </a:defRPr>
            </a:lvl7pPr>
            <a:lvl8pPr eaLnBrk="1" hangingPunct="1">
              <a:defRPr lang="ru-RU">
                <a:solidFill>
                  <a:schemeClr val="tx2"/>
                </a:solidFill>
              </a:defRPr>
            </a:lvl8pPr>
            <a:lvl9pPr eaLnBrk="1" hangingPunct="1">
              <a:defRPr lang="ru-RU"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качества естественно-научного и математического образования</a:t>
            </a:r>
            <a:endParaRPr lang="ru-RU" sz="3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1483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75013" y="888597"/>
            <a:ext cx="11773106" cy="416623"/>
          </a:xfrm>
        </p:spPr>
        <p:txBody>
          <a:bodyPr/>
          <a:lstStyle/>
          <a:p>
            <a:pPr algn="ctr"/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Углубленное изучение предметов ЕМО </a:t>
            </a: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2025-26 (планы)     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Объект 11"/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4046172640"/>
              </p:ext>
            </p:extLst>
          </p:nvPr>
        </p:nvGraphicFramePr>
        <p:xfrm>
          <a:off x="-185826" y="2177001"/>
          <a:ext cx="4115435" cy="22936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0" name="Объект 19"/>
          <p:cNvGraphicFramePr>
            <a:graphicFrameLocks noGrp="1"/>
          </p:cNvGraphicFramePr>
          <p:nvPr>
            <p:ph sz="quarter" idx="16"/>
            <p:extLst>
              <p:ext uri="{D42A27DB-BD31-4B8C-83A1-F6EECF244321}">
                <p14:modId xmlns:p14="http://schemas.microsoft.com/office/powerpoint/2010/main" val="777058392"/>
              </p:ext>
            </p:extLst>
          </p:nvPr>
        </p:nvGraphicFramePr>
        <p:xfrm>
          <a:off x="56119" y="2178341"/>
          <a:ext cx="3467266" cy="1832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Прямоугольная выноска 13"/>
          <p:cNvSpPr/>
          <p:nvPr/>
        </p:nvSpPr>
        <p:spPr>
          <a:xfrm>
            <a:off x="90558" y="1160557"/>
            <a:ext cx="2098232" cy="954332"/>
          </a:xfrm>
          <a:prstGeom prst="wedgeRectCallout">
            <a:avLst>
              <a:gd name="adj1" fmla="val -25954"/>
              <a:gd name="adj2" fmla="val 143193"/>
            </a:avLst>
          </a:prstGeom>
          <a:solidFill>
            <a:srgbClr val="AE6694">
              <a:alpha val="5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Благовещенская , Верхнеуринская, Степановская, Елисеевская, Николаевская, Изумрудновская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400695" y="1540766"/>
            <a:ext cx="27292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 8-9 классы 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628261" y="1360483"/>
            <a:ext cx="29473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10-11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классы </a:t>
            </a:r>
            <a:endParaRPr lang="ru-RU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795150019"/>
              </p:ext>
            </p:extLst>
          </p:nvPr>
        </p:nvGraphicFramePr>
        <p:xfrm>
          <a:off x="5145677" y="1561322"/>
          <a:ext cx="7021900" cy="30279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Прямоугольная выноска 12"/>
          <p:cNvSpPr/>
          <p:nvPr/>
        </p:nvSpPr>
        <p:spPr>
          <a:xfrm>
            <a:off x="7060792" y="1835140"/>
            <a:ext cx="2793585" cy="630413"/>
          </a:xfrm>
          <a:prstGeom prst="wedgeRectCallout">
            <a:avLst>
              <a:gd name="adj1" fmla="val 5524"/>
              <a:gd name="adj2" fmla="val 90655"/>
            </a:avLst>
          </a:prstGeom>
          <a:solidFill>
            <a:srgbClr val="AE6694">
              <a:alpha val="5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Благовещенская , Верхнеуринская, Ирбейская № 1,</a:t>
            </a:r>
          </a:p>
          <a:p>
            <a:pPr algn="ctr"/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Ирбейская № 2,  Усть-Ярульская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ая выноска 15"/>
          <p:cNvSpPr/>
          <p:nvPr/>
        </p:nvSpPr>
        <p:spPr>
          <a:xfrm>
            <a:off x="1932118" y="3723400"/>
            <a:ext cx="1680315" cy="797510"/>
          </a:xfrm>
          <a:prstGeom prst="wedgeRectCallout">
            <a:avLst>
              <a:gd name="adj1" fmla="val -49195"/>
              <a:gd name="adj2" fmla="val -110595"/>
            </a:avLst>
          </a:prstGeom>
          <a:solidFill>
            <a:srgbClr val="80C1CA">
              <a:alpha val="55686"/>
            </a:srgb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Ирбейская № 1, Ирбейская № 2, Тумаковская, Маловская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3467392390"/>
              </p:ext>
            </p:extLst>
          </p:nvPr>
        </p:nvGraphicFramePr>
        <p:xfrm>
          <a:off x="6829031" y="2530094"/>
          <a:ext cx="3988318" cy="16320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1731788443"/>
              </p:ext>
            </p:extLst>
          </p:nvPr>
        </p:nvGraphicFramePr>
        <p:xfrm>
          <a:off x="0" y="5162674"/>
          <a:ext cx="3794760" cy="1777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1" name="Прямоугольная выноска 20"/>
          <p:cNvSpPr/>
          <p:nvPr/>
        </p:nvSpPr>
        <p:spPr>
          <a:xfrm>
            <a:off x="3523385" y="5214711"/>
            <a:ext cx="1820511" cy="760131"/>
          </a:xfrm>
          <a:prstGeom prst="wedgeRectCallout">
            <a:avLst>
              <a:gd name="adj1" fmla="val -81560"/>
              <a:gd name="adj2" fmla="val -7702"/>
            </a:avLst>
          </a:prstGeom>
          <a:solidFill>
            <a:srgbClr val="80C1CA">
              <a:alpha val="55686"/>
            </a:srgb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Ирбейская № 1, Ирбейская № 2,</a:t>
            </a:r>
          </a:p>
          <a:p>
            <a:pPr algn="ctr"/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Усть-Ярульская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ая выноска 21"/>
          <p:cNvSpPr/>
          <p:nvPr/>
        </p:nvSpPr>
        <p:spPr>
          <a:xfrm>
            <a:off x="-1" y="4605430"/>
            <a:ext cx="1953491" cy="596568"/>
          </a:xfrm>
          <a:prstGeom prst="wedgeRectCallout">
            <a:avLst>
              <a:gd name="adj1" fmla="val 46798"/>
              <a:gd name="adj2" fmla="val 76326"/>
            </a:avLst>
          </a:prstGeom>
          <a:solidFill>
            <a:srgbClr val="FCE48E">
              <a:alpha val="55294"/>
            </a:srgb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Александровская, Ирбейская № 2, </a:t>
            </a:r>
          </a:p>
          <a:p>
            <a:pPr algn="ctr"/>
            <a:r>
              <a:rPr lang="ru-RU" sz="1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Усть-Ярульская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217605" y="4476259"/>
            <a:ext cx="30139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Информатика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8-9 классы 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6910548" y="4719048"/>
            <a:ext cx="32896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Информатика 10- 11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классы </a:t>
            </a:r>
            <a:endParaRPr lang="ru-RU" b="1" dirty="0">
              <a:solidFill>
                <a:schemeClr val="bg1"/>
              </a:solidFill>
            </a:endParaRPr>
          </a:p>
        </p:txBody>
      </p:sp>
      <p:graphicFrame>
        <p:nvGraphicFramePr>
          <p:cNvPr id="29" name="Диаграмма 28"/>
          <p:cNvGraphicFramePr/>
          <p:nvPr>
            <p:extLst>
              <p:ext uri="{D42A27DB-BD31-4B8C-83A1-F6EECF244321}">
                <p14:modId xmlns:p14="http://schemas.microsoft.com/office/powerpoint/2010/main" val="3281576758"/>
              </p:ext>
            </p:extLst>
          </p:nvPr>
        </p:nvGraphicFramePr>
        <p:xfrm>
          <a:off x="5962581" y="5146036"/>
          <a:ext cx="4237650" cy="1793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0" name="Прямоугольная выноска 29"/>
          <p:cNvSpPr/>
          <p:nvPr/>
        </p:nvSpPr>
        <p:spPr>
          <a:xfrm>
            <a:off x="9807398" y="5146036"/>
            <a:ext cx="1865179" cy="736494"/>
          </a:xfrm>
          <a:prstGeom prst="wedgeRectCallout">
            <a:avLst>
              <a:gd name="adj1" fmla="val -102466"/>
              <a:gd name="adj2" fmla="val 11298"/>
            </a:avLst>
          </a:prstGeom>
          <a:solidFill>
            <a:srgbClr val="80C1CA">
              <a:alpha val="55686"/>
            </a:srgb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Ирбейская № 1, Николаевская, Тумаковская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973153" y="3733372"/>
            <a:ext cx="2577361" cy="430391"/>
          </a:xfrm>
          <a:prstGeom prst="rect">
            <a:avLst/>
          </a:prstGeom>
          <a:solidFill>
            <a:srgbClr val="AE6694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предложено углубление</a:t>
            </a:r>
            <a:endParaRPr lang="ru-RU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973153" y="3228776"/>
            <a:ext cx="2552700" cy="430057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доп. программы и/или внеурочную деятельность</a:t>
            </a:r>
            <a:endParaRPr lang="ru-RU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973154" y="2474323"/>
            <a:ext cx="2552699" cy="648178"/>
          </a:xfrm>
          <a:prstGeom prst="rect">
            <a:avLst/>
          </a:prstGeom>
          <a:solidFill>
            <a:srgbClr val="4CA5B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общеобразовательные программы углубленного уровня</a:t>
            </a:r>
            <a:endParaRPr lang="ru-RU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3397543" y="1931167"/>
            <a:ext cx="3644933" cy="40328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школьников (%) , изучающих предмет в форматах углубления:</a:t>
            </a:r>
            <a:endParaRPr lang="ru-RU" sz="14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Заголовок 1"/>
          <p:cNvSpPr txBox="1">
            <a:spLocks/>
          </p:cNvSpPr>
          <p:nvPr/>
        </p:nvSpPr>
        <p:spPr>
          <a:xfrm>
            <a:off x="-22184" y="128655"/>
            <a:ext cx="11969530" cy="76499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defPPr>
              <a:defRPr lang="ru-RU"/>
            </a:defPPr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ru-RU" sz="4400" b="1" i="0" kern="1200" spc="5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ru-RU">
                <a:solidFill>
                  <a:schemeClr val="tx2"/>
                </a:solidFill>
              </a:defRPr>
            </a:lvl2pPr>
            <a:lvl3pPr eaLnBrk="1" hangingPunct="1">
              <a:defRPr lang="ru-RU">
                <a:solidFill>
                  <a:schemeClr val="tx2"/>
                </a:solidFill>
              </a:defRPr>
            </a:lvl3pPr>
            <a:lvl4pPr eaLnBrk="1" hangingPunct="1">
              <a:defRPr lang="ru-RU">
                <a:solidFill>
                  <a:schemeClr val="tx2"/>
                </a:solidFill>
              </a:defRPr>
            </a:lvl4pPr>
            <a:lvl5pPr eaLnBrk="1" hangingPunct="1">
              <a:defRPr lang="ru-RU">
                <a:solidFill>
                  <a:schemeClr val="tx2"/>
                </a:solidFill>
              </a:defRPr>
            </a:lvl5pPr>
            <a:lvl6pPr eaLnBrk="1" hangingPunct="1">
              <a:defRPr lang="ru-RU">
                <a:solidFill>
                  <a:schemeClr val="tx2"/>
                </a:solidFill>
              </a:defRPr>
            </a:lvl6pPr>
            <a:lvl7pPr eaLnBrk="1" hangingPunct="1">
              <a:defRPr lang="ru-RU">
                <a:solidFill>
                  <a:schemeClr val="tx2"/>
                </a:solidFill>
              </a:defRPr>
            </a:lvl7pPr>
            <a:lvl8pPr eaLnBrk="1" hangingPunct="1">
              <a:defRPr lang="ru-RU">
                <a:solidFill>
                  <a:schemeClr val="tx2"/>
                </a:solidFill>
              </a:defRPr>
            </a:lvl8pPr>
            <a:lvl9pPr eaLnBrk="1" hangingPunct="1">
              <a:defRPr lang="ru-RU"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качества естественно-научного и математического образования</a:t>
            </a:r>
            <a:endParaRPr lang="ru-RU" sz="3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904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04866" y="96669"/>
            <a:ext cx="12192000" cy="425479"/>
          </a:xfrm>
        </p:spPr>
        <p:txBody>
          <a:bodyPr/>
          <a:lstStyle/>
          <a:p>
            <a:pPr algn="ctr"/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Углубленное изучение предметов ЕМО </a:t>
            </a: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2025-26 г (планы)     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Объект 11"/>
          <p:cNvGraphicFramePr>
            <a:graphicFrameLocks noGrp="1"/>
          </p:cNvGraphicFramePr>
          <p:nvPr>
            <p:ph sz="quarter" idx="15"/>
            <p:extLst/>
          </p:nvPr>
        </p:nvGraphicFramePr>
        <p:xfrm>
          <a:off x="-320675" y="1988823"/>
          <a:ext cx="4115435" cy="22936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0" name="Объект 19"/>
          <p:cNvGraphicFramePr>
            <a:graphicFrameLocks noGrp="1"/>
          </p:cNvGraphicFramePr>
          <p:nvPr>
            <p:ph sz="quarter" idx="16"/>
            <p:extLst/>
          </p:nvPr>
        </p:nvGraphicFramePr>
        <p:xfrm>
          <a:off x="-368491" y="1066485"/>
          <a:ext cx="4568428" cy="18501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Прямоугольная выноска 13"/>
          <p:cNvSpPr/>
          <p:nvPr/>
        </p:nvSpPr>
        <p:spPr>
          <a:xfrm>
            <a:off x="104866" y="992726"/>
            <a:ext cx="3220225" cy="323487"/>
          </a:xfrm>
          <a:prstGeom prst="wedgeRectCallout">
            <a:avLst>
              <a:gd name="adj1" fmla="val -18820"/>
              <a:gd name="adj2" fmla="val 80733"/>
            </a:avLst>
          </a:prstGeom>
          <a:solidFill>
            <a:srgbClr val="AE6694">
              <a:alpha val="5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Благовещенская Тумаковская</a:t>
            </a:r>
            <a:endParaRPr lang="ru-RU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77523" y="577549"/>
            <a:ext cx="24338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8-9 классы 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859778" y="562921"/>
            <a:ext cx="26519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 10-11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классы </a:t>
            </a:r>
            <a:endParaRPr lang="ru-RU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455763693"/>
              </p:ext>
            </p:extLst>
          </p:nvPr>
        </p:nvGraphicFramePr>
        <p:xfrm>
          <a:off x="5921223" y="1257740"/>
          <a:ext cx="6026937" cy="26802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Прямоугольная выноска 12"/>
          <p:cNvSpPr/>
          <p:nvPr/>
        </p:nvSpPr>
        <p:spPr>
          <a:xfrm>
            <a:off x="7227656" y="932253"/>
            <a:ext cx="2509668" cy="383960"/>
          </a:xfrm>
          <a:prstGeom prst="wedgeRectCallout">
            <a:avLst>
              <a:gd name="adj1" fmla="val -19624"/>
              <a:gd name="adj2" fmla="val 218994"/>
            </a:avLst>
          </a:prstGeom>
          <a:solidFill>
            <a:srgbClr val="AE6694">
              <a:alpha val="5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Николаевская, Степановская, Тальская, Тумаковская</a:t>
            </a:r>
            <a:endParaRPr lang="ru-RU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ая выноска 15"/>
          <p:cNvSpPr/>
          <p:nvPr/>
        </p:nvSpPr>
        <p:spPr>
          <a:xfrm>
            <a:off x="0" y="2673502"/>
            <a:ext cx="4128626" cy="384584"/>
          </a:xfrm>
          <a:prstGeom prst="wedgeRectCallout">
            <a:avLst>
              <a:gd name="adj1" fmla="val 7666"/>
              <a:gd name="adj2" fmla="val -108355"/>
            </a:avLst>
          </a:prstGeom>
          <a:solidFill>
            <a:srgbClr val="80C1CA">
              <a:alpha val="55686"/>
            </a:srgb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Александровская, Верхнеуринская, Ирбейская №2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Николаевская, Елисеевская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Усть-Ярульская</a:t>
            </a:r>
            <a:endParaRPr lang="ru-RU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Диаграмма 7"/>
          <p:cNvGraphicFramePr/>
          <p:nvPr>
            <p:extLst/>
          </p:nvPr>
        </p:nvGraphicFramePr>
        <p:xfrm>
          <a:off x="5534634" y="1321023"/>
          <a:ext cx="5598185" cy="13715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982190441"/>
              </p:ext>
            </p:extLst>
          </p:nvPr>
        </p:nvGraphicFramePr>
        <p:xfrm>
          <a:off x="1447662" y="3294419"/>
          <a:ext cx="3893356" cy="1617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1" name="Прямоугольная выноска 20"/>
          <p:cNvSpPr/>
          <p:nvPr/>
        </p:nvSpPr>
        <p:spPr>
          <a:xfrm>
            <a:off x="4734367" y="3428806"/>
            <a:ext cx="1556158" cy="564256"/>
          </a:xfrm>
          <a:prstGeom prst="wedgeRectCallout">
            <a:avLst>
              <a:gd name="adj1" fmla="val -96361"/>
              <a:gd name="adj2" fmla="val -11237"/>
            </a:avLst>
          </a:prstGeom>
          <a:solidFill>
            <a:srgbClr val="80C1CA">
              <a:alpha val="55686"/>
            </a:srgb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Ирбейская № 2,</a:t>
            </a:r>
          </a:p>
          <a:p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Маловская</a:t>
            </a:r>
            <a:endParaRPr lang="ru-RU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ая выноска 21"/>
          <p:cNvSpPr/>
          <p:nvPr/>
        </p:nvSpPr>
        <p:spPr>
          <a:xfrm>
            <a:off x="31832" y="3508939"/>
            <a:ext cx="1808843" cy="1261181"/>
          </a:xfrm>
          <a:prstGeom prst="wedgeRectCallout">
            <a:avLst>
              <a:gd name="adj1" fmla="val 115533"/>
              <a:gd name="adj2" fmla="val -50140"/>
            </a:avLst>
          </a:prstGeom>
          <a:solidFill>
            <a:srgbClr val="FCE48E">
              <a:alpha val="55294"/>
            </a:srgb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Благовещенская, Александровская, Ирбейская № 2, Степановская, Тальская,  </a:t>
            </a:r>
          </a:p>
          <a:p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Усть-Ярульская</a:t>
            </a:r>
            <a:endParaRPr lang="ru-RU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65274" y="3139607"/>
            <a:ext cx="21435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Химия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8-9 классы 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318007" y="3188702"/>
            <a:ext cx="24193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Химия 10- 11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классы </a:t>
            </a:r>
            <a:endParaRPr lang="ru-RU" b="1" dirty="0">
              <a:solidFill>
                <a:schemeClr val="bg1"/>
              </a:solidFill>
            </a:endParaRPr>
          </a:p>
        </p:txBody>
      </p:sp>
      <p:graphicFrame>
        <p:nvGraphicFramePr>
          <p:cNvPr id="29" name="Диаграмма 28"/>
          <p:cNvGraphicFramePr/>
          <p:nvPr>
            <p:extLst>
              <p:ext uri="{D42A27DB-BD31-4B8C-83A1-F6EECF244321}">
                <p14:modId xmlns:p14="http://schemas.microsoft.com/office/powerpoint/2010/main" val="1447844063"/>
              </p:ext>
            </p:extLst>
          </p:nvPr>
        </p:nvGraphicFramePr>
        <p:xfrm>
          <a:off x="5587357" y="3372864"/>
          <a:ext cx="5345910" cy="19080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0" name="Прямоугольная выноска 29"/>
          <p:cNvSpPr/>
          <p:nvPr/>
        </p:nvSpPr>
        <p:spPr>
          <a:xfrm>
            <a:off x="10068867" y="3660988"/>
            <a:ext cx="1622071" cy="774741"/>
          </a:xfrm>
          <a:prstGeom prst="wedgeRectCallout">
            <a:avLst>
              <a:gd name="adj1" fmla="val -99268"/>
              <a:gd name="adj2" fmla="val -8479"/>
            </a:avLst>
          </a:prstGeom>
          <a:solidFill>
            <a:srgbClr val="80C1CA">
              <a:alpha val="55686"/>
            </a:srgb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Ирбейская № 1, Ирбейская № 2, Усть-Ярульская</a:t>
            </a:r>
            <a:endParaRPr lang="ru-RU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685296" y="892275"/>
            <a:ext cx="3327519" cy="47545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школьников (%) , изучающих предмет в форматах углубления</a:t>
            </a:r>
            <a:r>
              <a:rPr lang="ru-RU" sz="12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1053590232"/>
              </p:ext>
            </p:extLst>
          </p:nvPr>
        </p:nvGraphicFramePr>
        <p:xfrm>
          <a:off x="-204933" y="4331351"/>
          <a:ext cx="4139695" cy="25266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8" name="Прямоугольник 27"/>
          <p:cNvSpPr/>
          <p:nvPr/>
        </p:nvSpPr>
        <p:spPr>
          <a:xfrm>
            <a:off x="621319" y="4911618"/>
            <a:ext cx="22314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Физика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8-9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классы 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7505879" y="4998703"/>
            <a:ext cx="25072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Физика 10- 11 классы 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3" name="Прямоугольная выноска 32"/>
          <p:cNvSpPr/>
          <p:nvPr/>
        </p:nvSpPr>
        <p:spPr>
          <a:xfrm>
            <a:off x="3934762" y="5095780"/>
            <a:ext cx="1986461" cy="712795"/>
          </a:xfrm>
          <a:prstGeom prst="wedgeRectCallout">
            <a:avLst>
              <a:gd name="adj1" fmla="val -113902"/>
              <a:gd name="adj2" fmla="val -13552"/>
            </a:avLst>
          </a:prstGeom>
          <a:solidFill>
            <a:srgbClr val="80C1CA">
              <a:alpha val="55686"/>
            </a:srgb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Степановская, Тальская, </a:t>
            </a:r>
          </a:p>
          <a:p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Усть-Ярульская</a:t>
            </a:r>
            <a:endParaRPr lang="ru-RU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4" name="Диаграмма 23"/>
          <p:cNvGraphicFramePr/>
          <p:nvPr>
            <p:extLst>
              <p:ext uri="{D42A27DB-BD31-4B8C-83A1-F6EECF244321}">
                <p14:modId xmlns:p14="http://schemas.microsoft.com/office/powerpoint/2010/main" val="1072238173"/>
              </p:ext>
            </p:extLst>
          </p:nvPr>
        </p:nvGraphicFramePr>
        <p:xfrm>
          <a:off x="5187865" y="5032271"/>
          <a:ext cx="4100613" cy="20349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34" name="Прямоугольная выноска 33"/>
          <p:cNvSpPr/>
          <p:nvPr/>
        </p:nvSpPr>
        <p:spPr>
          <a:xfrm>
            <a:off x="9511722" y="5418871"/>
            <a:ext cx="1704073" cy="687461"/>
          </a:xfrm>
          <a:prstGeom prst="wedgeRectCallout">
            <a:avLst>
              <a:gd name="adj1" fmla="val -147306"/>
              <a:gd name="adj2" fmla="val -55624"/>
            </a:avLst>
          </a:prstGeom>
          <a:solidFill>
            <a:srgbClr val="80C1CA">
              <a:alpha val="55686"/>
            </a:srgb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Ирбейская № 1, Александровская</a:t>
            </a:r>
            <a:endParaRPr lang="ru-RU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4169660" y="1347741"/>
            <a:ext cx="2690118" cy="472089"/>
          </a:xfrm>
          <a:prstGeom prst="rect">
            <a:avLst/>
          </a:prstGeom>
          <a:solidFill>
            <a:srgbClr val="4CA5B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общеобразовательные программы углубленного уровня</a:t>
            </a:r>
            <a:endParaRPr lang="ru-RU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4149380" y="2257776"/>
            <a:ext cx="2712441" cy="430391"/>
          </a:xfrm>
          <a:prstGeom prst="rect">
            <a:avLst/>
          </a:prstGeom>
          <a:solidFill>
            <a:srgbClr val="AE6694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предложено углубление</a:t>
            </a:r>
            <a:endParaRPr lang="ru-RU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4165114" y="1827719"/>
            <a:ext cx="2694664" cy="430057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доп. программы и/или внеурочную деятельность</a:t>
            </a:r>
            <a:endParaRPr lang="ru-RU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57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064" y="222138"/>
            <a:ext cx="11573256" cy="750968"/>
          </a:xfrm>
        </p:spPr>
        <p:txBody>
          <a:bodyPr/>
          <a:lstStyle/>
          <a:p>
            <a:r>
              <a:rPr lang="ru-RU" sz="3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естественно-математического образования</a:t>
            </a:r>
            <a:endParaRPr lang="ru-RU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5"/>
          </p:nvPr>
        </p:nvSpPr>
        <p:spPr>
          <a:xfrm>
            <a:off x="131064" y="2683748"/>
            <a:ext cx="7481455" cy="3597470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 качественное введение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углубленного изучения предметов, в том числе,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повышением квалификации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педагогов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Организовать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работу интенсивных школ на муниципальном уровне и включить мотивированных школьников в региональные мероприятия (погружение)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Скорректировать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комплекс мер и муниципальные проекты по повышению качества ЕМО, на основе региональных.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F0759DC4-8B30-98A0-5BAB-C78BA4A4AD55}"/>
              </a:ext>
            </a:extLst>
          </p:cNvPr>
          <p:cNvSpPr txBox="1">
            <a:spLocks/>
          </p:cNvSpPr>
          <p:nvPr/>
        </p:nvSpPr>
        <p:spPr>
          <a:xfrm>
            <a:off x="622227" y="1597152"/>
            <a:ext cx="2133166" cy="46255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defPPr>
              <a:defRPr lang="ru-RU"/>
            </a:defPPr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ru-RU" sz="4400" b="1" i="0" kern="1200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ru-RU">
                <a:solidFill>
                  <a:schemeClr val="tx2"/>
                </a:solidFill>
              </a:defRPr>
            </a:lvl2pPr>
            <a:lvl3pPr eaLnBrk="1" hangingPunct="1">
              <a:defRPr lang="ru-RU">
                <a:solidFill>
                  <a:schemeClr val="tx2"/>
                </a:solidFill>
              </a:defRPr>
            </a:lvl3pPr>
            <a:lvl4pPr eaLnBrk="1" hangingPunct="1">
              <a:defRPr lang="ru-RU">
                <a:solidFill>
                  <a:schemeClr val="tx2"/>
                </a:solidFill>
              </a:defRPr>
            </a:lvl4pPr>
            <a:lvl5pPr eaLnBrk="1" hangingPunct="1">
              <a:defRPr lang="ru-RU">
                <a:solidFill>
                  <a:schemeClr val="tx2"/>
                </a:solidFill>
              </a:defRPr>
            </a:lvl5pPr>
            <a:lvl6pPr eaLnBrk="1" hangingPunct="1">
              <a:defRPr lang="ru-RU">
                <a:solidFill>
                  <a:schemeClr val="tx2"/>
                </a:solidFill>
              </a:defRPr>
            </a:lvl6pPr>
            <a:lvl7pPr eaLnBrk="1" hangingPunct="1">
              <a:defRPr lang="ru-RU">
                <a:solidFill>
                  <a:schemeClr val="tx2"/>
                </a:solidFill>
              </a:defRPr>
            </a:lvl7pPr>
            <a:lvl8pPr eaLnBrk="1" hangingPunct="1">
              <a:defRPr lang="ru-RU">
                <a:solidFill>
                  <a:schemeClr val="tx2"/>
                </a:solidFill>
              </a:defRPr>
            </a:lvl8pPr>
            <a:lvl9pPr eaLnBrk="1" hangingPunct="1">
              <a:defRPr lang="ru-RU">
                <a:solidFill>
                  <a:schemeClr val="tx2"/>
                </a:solidFill>
              </a:defRPr>
            </a:lvl9pPr>
          </a:lstStyle>
          <a:p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6" descr="http://www.irbruo.ru/_nw/29/9443679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2519" y="2949509"/>
            <a:ext cx="4579481" cy="2752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4064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30BF65-C84B-45C3-72CA-AFDA68851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583"/>
            <a:ext cx="12192000" cy="680062"/>
          </a:xfrm>
        </p:spPr>
        <p:txBody>
          <a:bodyPr rtlCol="0"/>
          <a:lstStyle>
            <a:defPPr>
              <a:defRPr lang="ru-RU"/>
            </a:defPPr>
          </a:lstStyle>
          <a:p>
            <a:pPr algn="ctr"/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Профессиональная ориентация школьников</a:t>
            </a:r>
            <a:endParaRPr lang="ru-RU" sz="36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Объект 11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1114695496"/>
              </p:ext>
            </p:extLst>
          </p:nvPr>
        </p:nvGraphicFramePr>
        <p:xfrm>
          <a:off x="178373" y="1163940"/>
          <a:ext cx="3588367" cy="50048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962012" y="1560056"/>
            <a:ext cx="570450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Microsoft JhengHei" panose="020B0604030504040204" pitchFamily="34" charset="-120"/>
                <a:cs typeface="Times New Roman" panose="02020603050405020304" pitchFamily="18" charset="0"/>
              </a:rPr>
              <a:t>Основные инструменты профориентации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ea typeface="Microsoft JhengHei" panose="020B0604030504040204" pitchFamily="34" charset="-120"/>
                <a:cs typeface="Times New Roman" panose="02020603050405020304" pitchFamily="18" charset="0"/>
              </a:rPr>
              <a:t>1. Федеральный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ea typeface="Microsoft JhengHei" panose="020B0604030504040204" pitchFamily="34" charset="-120"/>
                <a:cs typeface="Times New Roman" panose="02020603050405020304" pitchFamily="18" charset="0"/>
              </a:rPr>
              <a:t>проект «Билет в будущее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ea typeface="Microsoft JhengHei" panose="020B0604030504040204" pitchFamily="34" charset="-120"/>
                <a:cs typeface="Times New Roman" panose="02020603050405020304" pitchFamily="18" charset="0"/>
              </a:rPr>
              <a:t>»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ea typeface="Microsoft JhengHei" panose="020B0604030504040204" pitchFamily="34" charset="-120"/>
                <a:cs typeface="Times New Roman" panose="02020603050405020304" pitchFamily="18" charset="0"/>
              </a:rPr>
              <a:t>2. Муниципальный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ea typeface="Microsoft JhengHei" panose="020B0604030504040204" pitchFamily="34" charset="-120"/>
                <a:cs typeface="Times New Roman" panose="02020603050405020304" pitchFamily="18" charset="0"/>
              </a:rPr>
              <a:t>проект «Единое муниципальное пространство средство осознанного самоопределения школьников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ea typeface="Microsoft JhengHei" panose="020B0604030504040204" pitchFamily="34" charset="-120"/>
                <a:cs typeface="Times New Roman" panose="02020603050405020304" pitchFamily="18" charset="0"/>
              </a:rPr>
              <a:t>»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ea typeface="Microsoft JhengHei" panose="020B0604030504040204" pitchFamily="34" charset="-120"/>
                <a:cs typeface="Times New Roman" panose="02020603050405020304" pitchFamily="18" charset="0"/>
              </a:rPr>
              <a:t>3. </a:t>
            </a:r>
            <a:r>
              <a:rPr lang="ru-RU" sz="2000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Microsoft JhengHei" panose="020B0604030504040204" pitchFamily="34" charset="-120"/>
                <a:cs typeface="Times New Roman" panose="02020603050405020304" pitchFamily="18" charset="0"/>
              </a:rPr>
              <a:t>Проффестивали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ea typeface="Microsoft JhengHei" panose="020B0604030504040204" pitchFamily="34" charset="-120"/>
                <a:cs typeface="Times New Roman" panose="02020603050405020304" pitchFamily="18" charset="0"/>
              </a:rPr>
              <a:t> «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Моя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профессия - мой 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выбор» (</a:t>
            </a:r>
            <a:r>
              <a:rPr lang="ru-RU" sz="20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Усть-Ярульская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СОШ) и «Улица мастеров» (</a:t>
            </a:r>
            <a:r>
              <a:rPr lang="ru-RU" sz="20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Тальская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СОШ)</a:t>
            </a:r>
            <a:endParaRPr lang="ru-RU" sz="2000" dirty="0" smtClean="0">
              <a:solidFill>
                <a:schemeClr val="bg1"/>
              </a:solidFill>
              <a:latin typeface="Times New Roman" panose="02020603050405020304" pitchFamily="18" charset="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11" name="Picture 8" descr="https://sun9-26.userapi.com/s/v1/if2/NuUWcRZw-tIOXMe7cEGZRekCxIPf9G6Q5H_NJe5y5mvc93dOBnkwx-GEtqBYJU781cOKSjGhhzvdZCrekmlinuf9.jpg?quality=96&amp;as=32x24,48x36,72x54,108x81,160x121,240x181,360x271,480x362,540x407,640x482,720x542,1018x767&amp;from=bu&amp;u=rl0GzZWzldqa-3mHbQ4UihblWufGXjMIUAYqWszlGf8&amp;cs=640x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01"/>
          <a:stretch/>
        </p:blipFill>
        <p:spPr bwMode="auto">
          <a:xfrm>
            <a:off x="9870961" y="4722246"/>
            <a:ext cx="2321039" cy="1826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/>
          <a:srcRect l="5930" t="15307" b="22785"/>
          <a:stretch/>
        </p:blipFill>
        <p:spPr>
          <a:xfrm>
            <a:off x="6300038" y="4722246"/>
            <a:ext cx="3464446" cy="182397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40" r="62" b="23267"/>
          <a:stretch/>
        </p:blipFill>
        <p:spPr>
          <a:xfrm>
            <a:off x="10070253" y="1560056"/>
            <a:ext cx="2169476" cy="2840523"/>
          </a:xfrm>
          <a:prstGeom prst="rect">
            <a:avLst/>
          </a:prstGeom>
        </p:spPr>
      </p:pic>
      <p:pic>
        <p:nvPicPr>
          <p:cNvPr id="14" name="Picture 20" descr="https://sun9-19.userapi.com/s/v1/if2/3ZVePFdxT2JbMjpwPipqm197WHMdhqR5qU2I3bmi5Zby-zCJfZPYSPmLZ384fS2XlCMWrRuGlDSPfUQq7DSiO0C9.jpg?quality=95&amp;as=32x24,48x36,72x54,108x81,160x120,240x180,360x270,480x360,540x405,640x480,720x540,1080x810,1280x960,1440x1080,2560x1920&amp;from=bu&amp;cs=1280x0"/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6740" y="4722246"/>
            <a:ext cx="2426821" cy="1820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3463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898" y="91207"/>
            <a:ext cx="12070080" cy="660316"/>
          </a:xfrm>
        </p:spPr>
        <p:txBody>
          <a:bodyPr/>
          <a:lstStyle/>
          <a:p>
            <a:pPr algn="ctr"/>
            <a:r>
              <a:rPr lang="ru-RU" sz="3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Профессиональная ориентация школьников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5"/>
          </p:nvPr>
        </p:nvSpPr>
        <p:spPr>
          <a:xfrm>
            <a:off x="2759699" y="2311691"/>
            <a:ext cx="1957251" cy="4221995"/>
          </a:xfrm>
        </p:spPr>
        <p:txBody>
          <a:bodyPr>
            <a:no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Аграрное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Педагогика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Служба спасения и правоохрана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Лесное дело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Энергетика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другие.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0960" y="909091"/>
            <a:ext cx="51526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Спектр 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профориентационных направлений</a:t>
            </a:r>
          </a:p>
        </p:txBody>
      </p:sp>
      <p:pic>
        <p:nvPicPr>
          <p:cNvPr id="6" name="Picture 2" descr="https://sun9-88.userapi.com/s/v1/ig2/pd7O4dSYvauUYnNZHcptCXQqJgwF8N3Ee1lO2DufzPlcmxugzm-bfm-ue6J7rdHRHn2B7J6N70_68tqq18JvDNGY.jpg?quality=95&amp;as=32x43,48x64,72x96,108x144,160x213,240x320,360x480,480x640,540x720,640x853,720x960,960x1280&amp;from=bu&amp;cs=960x0"/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64" b="26108"/>
          <a:stretch/>
        </p:blipFill>
        <p:spPr bwMode="auto">
          <a:xfrm>
            <a:off x="562685" y="2033887"/>
            <a:ext cx="2074583" cy="1610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26177" t="18191" r="5313" b="24182"/>
          <a:stretch/>
        </p:blipFill>
        <p:spPr>
          <a:xfrm>
            <a:off x="231132" y="3670983"/>
            <a:ext cx="2181077" cy="146769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5798596" y="974893"/>
            <a:ext cx="469825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Естественно-научная и </a:t>
            </a:r>
          </a:p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техническая направленности</a:t>
            </a:r>
            <a:endParaRPr lang="ru-RU" sz="24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705600" y="2154046"/>
            <a:ext cx="53766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«Учебная лаборатория «Около врачей»</a:t>
            </a:r>
          </a:p>
        </p:txBody>
      </p:sp>
      <p:pic>
        <p:nvPicPr>
          <p:cNvPr id="1028" name="Picture 4" descr="https://sun9-40.userapi.com/s/v1/ig2/6K8pYfj5S6GaWBt67rgiVGwpaRTZlErXFSZgKpvplybwSk0FZ0JtPL8mgZK-EyD8SysGWhp-3-CR_13rD-Kq1dqD.jpg?quality=95&amp;as=32x43,48x64,72x96,108x144,160x214,240x321,360x481,480x642,540x722,640x856,720x963,1080x1445,1280x1712,1440x1926,1914x2560&amp;from=bu&amp;cs=1914x0"/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7" t="5558" r="25462" b="46688"/>
          <a:stretch/>
        </p:blipFill>
        <p:spPr bwMode="auto">
          <a:xfrm>
            <a:off x="5048789" y="2185882"/>
            <a:ext cx="1499615" cy="1191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2" descr="https://sun9-32.userapi.com/s/v1/if2/N-zK7BeSr2R24UsOrhxrr-6EbH5v9S1Jzde4FCzXdhkvgWYrK9V8JKqnH6c3_KTSf60cARa3dmpkXGcvwSiVmG78.jpg?quality=95&amp;as=32x24,48x36,72x54,108x81,160x120,240x180,360x270,480x360,540x405,640x480,720x540,1080x810,1280x960,1440x1080,2560x1920&amp;from=bu&amp;u=Q0WQiUVlx_UHDv0tj7l33THwSq668p2ntcAs7Ibab3k&amp;cs=640x0"/>
          <p:cNvPicPr>
            <a:picLocks noGrp="1" noChangeAspect="1" noChangeArrowheads="1"/>
          </p:cNvPicPr>
          <p:nvPr>
            <p:ph sz="quarter" idx="16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8453" y="3670983"/>
            <a:ext cx="1540288" cy="1155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6798898" y="2554156"/>
            <a:ext cx="528337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Канский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медицинский техникум и 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районная </a:t>
            </a:r>
            <a:r>
              <a:rPr lang="ru-RU" sz="20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Ирбейская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больница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705600" y="3250467"/>
            <a:ext cx="5376672" cy="2074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ДО по «Лесоведению»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Ирбейская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№2,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Усть-Ярульская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СОШ,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Тальская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СОШ).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ДО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КрасГАУ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«Экология»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Ветеринария», «Энергетика»,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Ирбейская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№1,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Ирбейская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№2,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Усть-Ярульская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Александровская,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Верхнеуринская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Николаевская). </a:t>
            </a:r>
            <a:endParaRPr lang="ru-RU" sz="12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Picture 2" descr="https://sun9-13.userapi.com/s/v1/if2/JrkrYe_gTHNPuhn6pWxseaxNXlLuXnNmehbHS5On7jvAERtjcTlexcNew61epUoPXv4eeq90vW2J-kIfjJfyWMgg.jpg?quality=95&amp;as=32x14,48x22,72x32,108x49,160x72,240x108,360x162,480x216,540x243,640x288,720x324,1080x486,1280x576&amp;from=bu&amp;u=MXHgeoUb-InaeO6k3SqsaJjgGo-Xyk3rf30Be2Ln_a8&amp;cs=640x0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23" r="25220"/>
          <a:stretch/>
        </p:blipFill>
        <p:spPr bwMode="auto">
          <a:xfrm>
            <a:off x="463313" y="5177748"/>
            <a:ext cx="2090483" cy="1614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sun9-79.userapi.com/impg/ZZ0qe__JV2VFmWQ0Vqpt3jBAOUd4z371_8qVAg/LwcJHyYLYvQ.jpg?size=453x604&amp;quality=95&amp;sign=11489fa62d14972ba5523a3699b67a7f&amp;c_uniq_tag=p2uXrsK0e8YBWJsjE5yOYIxYWuY1EAFS3_KUTvJf0D4&amp;type=album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46" r="10438" b="25691"/>
          <a:stretch/>
        </p:blipFill>
        <p:spPr bwMode="auto">
          <a:xfrm>
            <a:off x="5048789" y="5193805"/>
            <a:ext cx="1543624" cy="1429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752249" y="5384965"/>
            <a:ext cx="52833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профессиональной направленности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«Слесарь с/х машин и оборудования» (в партнерстве с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Уярским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с/х техникумом на базе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Ирбейского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филиала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7491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5346ED-721D-85EE-2F1B-A31D0912D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304" y="81742"/>
            <a:ext cx="11183546" cy="984614"/>
          </a:xfrm>
        </p:spPr>
        <p:txBody>
          <a:bodyPr rtlCol="0"/>
          <a:lstStyle>
            <a:defPPr>
              <a:defRPr lang="ru-RU"/>
            </a:defPPr>
          </a:lstStyle>
          <a:p>
            <a:pPr algn="ctr">
              <a:lnSpc>
                <a:spcPct val="100000"/>
              </a:lnSpc>
            </a:pPr>
            <a:r>
              <a:rPr lang="ru-RU" sz="3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Профессиональная ориентация </a:t>
            </a: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школьников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Конкурсное </a:t>
            </a:r>
            <a:r>
              <a:rPr lang="ru-RU" sz="2800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движение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61465" y="1274049"/>
            <a:ext cx="6616338" cy="7620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Microsoft JhengHei" panose="020B0604030504040204" pitchFamily="34" charset="-120"/>
                <a:cs typeface="Times New Roman" panose="02020603050405020304" pitchFamily="18" charset="0"/>
              </a:rPr>
              <a:t>Победители и призеры профориентационных конкурсов - обучающиеся 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ea typeface="Microsoft JhengHei" panose="020B0604030504040204" pitchFamily="34" charset="-120"/>
                <a:cs typeface="Times New Roman" panose="02020603050405020304" pitchFamily="18" charset="0"/>
              </a:rPr>
              <a:t>из 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Microsoft JhengHei" panose="020B0604030504040204" pitchFamily="34" charset="-120"/>
                <a:cs typeface="Times New Roman" panose="02020603050405020304" pitchFamily="18" charset="0"/>
              </a:rPr>
              <a:t>9 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ea typeface="Microsoft JhengHei" panose="020B0604030504040204" pitchFamily="34" charset="-120"/>
                <a:cs typeface="Times New Roman" panose="02020603050405020304" pitchFamily="18" charset="0"/>
              </a:rPr>
              <a:t>школ района. </a:t>
            </a:r>
          </a:p>
        </p:txBody>
      </p:sp>
      <p:pic>
        <p:nvPicPr>
          <p:cNvPr id="9" name="Picture 8" descr="https://sun9-31.userapi.com/s/v1/if2/kkgSOJi81rc_nKX9f5WlfkL0EbHjesZWITZTo5NfutKL9HsNz44WQZnMgqulRdu1xivKVMpGwfE7ZwXcrnk1RYba.jpg?quality=95&amp;as=32x24,48x36,72x54,108x81,160x120,240x180,360x270,480x360,540x405,640x480,720x540,1080x810,1280x960&amp;from=bu&amp;cs=1280x0"/>
          <p:cNvPicPr>
            <a:picLocks noGrp="1" noChangeAspect="1" noChangeArrowheads="1"/>
          </p:cNvPicPr>
          <p:nvPr>
            <p:ph sz="quarter" idx="15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24" b="24955"/>
          <a:stretch/>
        </p:blipFill>
        <p:spPr bwMode="auto">
          <a:xfrm>
            <a:off x="-28883" y="2243757"/>
            <a:ext cx="3736621" cy="210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226194" y="4753229"/>
            <a:ext cx="322646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Microsoft JhengHei" panose="020B0604030504040204" pitchFamily="34" charset="-120"/>
                <a:cs typeface="Times New Roman" panose="02020603050405020304" pitchFamily="18" charset="0"/>
              </a:rPr>
              <a:t>Зональный этап конкурса «Лучший по профессии» </a:t>
            </a:r>
          </a:p>
          <a:p>
            <a:pPr algn="ctr"/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Microsoft JhengHei" panose="020B0604030504040204" pitchFamily="34" charset="-120"/>
                <a:cs typeface="Times New Roman" panose="02020603050405020304" pitchFamily="18" charset="0"/>
              </a:rPr>
              <a:t>по трудовому профилю </a:t>
            </a:r>
            <a:endParaRPr lang="ru-RU" sz="2000" b="1" dirty="0" smtClean="0">
              <a:solidFill>
                <a:srgbClr val="000000"/>
              </a:solidFill>
              <a:latin typeface="Times New Roman" panose="02020603050405020304" pitchFamily="18" charset="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Microsoft JhengHei" panose="020B0604030504040204" pitchFamily="34" charset="-120"/>
                <a:cs typeface="Times New Roman" panose="02020603050405020304" pitchFamily="18" charset="0"/>
              </a:rPr>
              <a:t>«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Microsoft JhengHei" panose="020B0604030504040204" pitchFamily="34" charset="-120"/>
                <a:cs typeface="Times New Roman" panose="02020603050405020304" pitchFamily="18" charset="0"/>
              </a:rPr>
              <a:t>Столярное дело»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Microsoft JhengHei" panose="020B0604030504040204" pitchFamily="34" charset="-120"/>
                <a:cs typeface="Times New Roman" panose="02020603050405020304" pitchFamily="18" charset="0"/>
              </a:rPr>
              <a:t>(Николаевская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Microsoft JhengHei" panose="020B0604030504040204" pitchFamily="34" charset="-120"/>
                <a:cs typeface="Times New Roman" panose="02020603050405020304" pitchFamily="18" charset="0"/>
              </a:rPr>
              <a:t>СОШ)</a:t>
            </a:r>
            <a:endParaRPr lang="ru-RU" sz="2000" b="1" dirty="0">
              <a:latin typeface="Times New Roman" panose="02020603050405020304" pitchFamily="18" charset="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831410" y="4711337"/>
            <a:ext cx="361405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Региональный этап чемпионата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ЮниорПРОФИ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компетенции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«Электроника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endParaRPr lang="ru-RU" sz="2000" b="1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(воспитанники ДДТ из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Ирбейской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СОШ №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1)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445467" y="4907118"/>
            <a:ext cx="458585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Региональный этап чемпионата «Профессионал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Усть-Ярульская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СОШ,</a:t>
            </a:r>
          </a:p>
          <a:p>
            <a:pPr algn="ctr"/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Ирбейская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СОШ №1)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Объект 12"/>
          <p:cNvPicPr>
            <a:picLocks noGrp="1" noChangeAspect="1"/>
          </p:cNvPicPr>
          <p:nvPr>
            <p:ph sz="quarter" idx="16"/>
          </p:nvPr>
        </p:nvPicPr>
        <p:blipFill rotWithShape="1">
          <a:blip r:embed="rId4"/>
          <a:srcRect l="10617" t="30793" r="45065" b="29881"/>
          <a:stretch/>
        </p:blipFill>
        <p:spPr>
          <a:xfrm>
            <a:off x="7676366" y="1487424"/>
            <a:ext cx="4541442" cy="322391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81" t="38692" r="15446" b="43792"/>
          <a:stretch/>
        </p:blipFill>
        <p:spPr>
          <a:xfrm>
            <a:off x="3736793" y="2243756"/>
            <a:ext cx="3957857" cy="2104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658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00" y="0"/>
            <a:ext cx="11251124" cy="1071898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ru-RU" sz="3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Профессиональная ориентация </a:t>
            </a: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школьников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Профклассы</a:t>
            </a:r>
            <a:r>
              <a:rPr lang="ru-RU" sz="2800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/группы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948610688"/>
              </p:ext>
            </p:extLst>
          </p:nvPr>
        </p:nvGraphicFramePr>
        <p:xfrm>
          <a:off x="402771" y="1435350"/>
          <a:ext cx="7313023" cy="432816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009503">
                  <a:extLst>
                    <a:ext uri="{9D8B030D-6E8A-4147-A177-3AD203B41FA5}">
                      <a16:colId xmlns:a16="http://schemas.microsoft.com/office/drawing/2014/main" val="440580954"/>
                    </a:ext>
                  </a:extLst>
                </a:gridCol>
                <a:gridCol w="5303520">
                  <a:extLst>
                    <a:ext uri="{9D8B030D-6E8A-4147-A177-3AD203B41FA5}">
                      <a16:colId xmlns:a16="http://schemas.microsoft.com/office/drawing/2014/main" val="14837810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000" b="1" dirty="0" err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Агроклассы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Александровская </a:t>
                      </a:r>
                      <a:r>
                        <a:rPr lang="ru-RU" sz="2000" b="0" dirty="0" err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</a:t>
                      </a:r>
                      <a:r>
                        <a:rPr lang="ru-RU" sz="20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000" b="0" dirty="0" err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Тумаковская</a:t>
                      </a:r>
                      <a:r>
                        <a:rPr lang="ru-RU" sz="20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СОШ, </a:t>
                      </a:r>
                      <a:r>
                        <a:rPr lang="ru-RU" sz="2000" b="0" dirty="0" err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Ирбейская</a:t>
                      </a:r>
                      <a:r>
                        <a:rPr lang="ru-RU" sz="20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СОШ №1, </a:t>
                      </a:r>
                      <a:r>
                        <a:rPr lang="ru-RU" sz="2000" b="0" dirty="0" err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Ирбейская</a:t>
                      </a:r>
                      <a:r>
                        <a:rPr lang="ru-RU" sz="20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СОШ №2, Николаевская СОШ, </a:t>
                      </a:r>
                      <a:r>
                        <a:rPr lang="ru-RU" sz="2000" b="0" dirty="0" err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Усть-Ярульская</a:t>
                      </a:r>
                      <a:r>
                        <a:rPr lang="ru-RU" sz="20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СОШ, </a:t>
                      </a:r>
                      <a:r>
                        <a:rPr lang="ru-RU" sz="2000" b="0" dirty="0" err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Степановская</a:t>
                      </a:r>
                      <a:r>
                        <a:rPr lang="ru-RU" sz="20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СОШ, </a:t>
                      </a:r>
                      <a:endParaRPr lang="ru-RU" sz="20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2064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Полицейский класс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err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Ирбейская</a:t>
                      </a:r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СОШ №1, </a:t>
                      </a:r>
                      <a:r>
                        <a:rPr lang="ru-RU" sz="2000" dirty="0" err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Ирбейская</a:t>
                      </a:r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СОШ №2, Николаевская СОШ, </a:t>
                      </a:r>
                      <a:r>
                        <a:rPr lang="ru-RU" sz="2000" dirty="0" err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Усть-Ярульская</a:t>
                      </a:r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СОШ,</a:t>
                      </a:r>
                      <a:r>
                        <a:rPr lang="ru-RU" sz="2000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aseline="0" dirty="0" err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Изумрудновская</a:t>
                      </a:r>
                      <a:r>
                        <a:rPr lang="ru-RU" sz="2000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ООШ</a:t>
                      </a:r>
                      <a:endParaRPr lang="ru-RU" sz="2000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0392775"/>
                  </a:ext>
                </a:extLst>
              </a:tr>
              <a:tr h="1167356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Психолого-педагогический</a:t>
                      </a:r>
                      <a:r>
                        <a:rPr lang="ru-RU" sz="2000" b="1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класс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Александровская </a:t>
                      </a:r>
                      <a:r>
                        <a:rPr lang="ru-RU" sz="2000" dirty="0" err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</a:t>
                      </a:r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000" dirty="0" err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Тальская</a:t>
                      </a:r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СОШ, </a:t>
                      </a:r>
                      <a:r>
                        <a:rPr lang="ru-RU" sz="2000" dirty="0" err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Тумаковская</a:t>
                      </a:r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СОШ, </a:t>
                      </a:r>
                      <a:r>
                        <a:rPr lang="ru-RU" sz="2000" dirty="0" err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Ирбейская</a:t>
                      </a:r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СОШ №1, </a:t>
                      </a:r>
                      <a:r>
                        <a:rPr lang="ru-RU" sz="2000" dirty="0" err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Ирбейская</a:t>
                      </a:r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СОШ №2, Николаевская СОШ, </a:t>
                      </a:r>
                      <a:r>
                        <a:rPr lang="ru-RU" sz="2000" dirty="0" err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Усть-Ярульская</a:t>
                      </a:r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СОШ, </a:t>
                      </a:r>
                      <a:r>
                        <a:rPr lang="ru-RU" sz="2000" dirty="0" err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Маловская</a:t>
                      </a:r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ООШ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1787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Лесоводство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err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Тальская</a:t>
                      </a:r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СОШ, </a:t>
                      </a:r>
                      <a:r>
                        <a:rPr lang="ru-RU" sz="2000" dirty="0" err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Ирбейская</a:t>
                      </a:r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СОШ №2,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err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Усть-Ярульская</a:t>
                      </a:r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СОШ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1643032"/>
                  </a:ext>
                </a:extLst>
              </a:tr>
            </a:tbl>
          </a:graphicData>
        </a:graphic>
      </p:graphicFrame>
      <p:pic>
        <p:nvPicPr>
          <p:cNvPr id="5" name="Picture 4" descr="https://sun9-6.userapi.com/s/v1/if2/wc8giyNU7bh8LvkmY0EkLUaId0_8SMSZ0sWIernzZfc9GjnMkvEEafwtMWZ-ccl-vk3I5Y1NUwh5UZTgWm4BpQaz.jpg?quality=95&amp;as=32x24,48x36,72x54,108x81,160x120,240x180,360x270,480x360,540x405,640x480,720x540,1080x810,1280x960&amp;from=bu&amp;cs=1280x0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794" y="3174480"/>
            <a:ext cx="2189770" cy="164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ttps://sun9-70.userapi.com/s/v1/if2/fnAQflJvc_QVFtvz8W5Z_teTJQBXbIAA2hMN9ZZPCKNiER-yN5FaKO8yHQApiik-BHoqQkuVpZdumfLN7y4KagYg.jpg?quality=95&amp;as=32x24,48x36,72x54,108x81,160x120,240x180,360x270,480x360,540x405,640x480,720x540,1080x810,1280x960,1440x1080,2560x1920&amp;from=bu&amp;u=BRcfh4m7ckamY-9A_-asIiOEYi_EdsYLuixKEVi7_E0&amp;cs=640x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9674" y="3174480"/>
            <a:ext cx="2192326" cy="1644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s://sun9-28.userapi.com/s/v1/ig2/HYTcLtvBo2dA7NfYGcBYQsU-i7p3xoLlyUP0O13Hc0yPUlsZB_ml97aqMQwT_Lw9HMfg1Qk77ue7BBupCVc4BlTA.jpg?quality=95&amp;as=32x43,48x64,72x96,108x144,160x213,240x319,360x478,480x638,540x718,640x851,720x957,963x1280&amp;from=bu&amp;cs=963x0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65" r="5881" b="33094"/>
          <a:stretch/>
        </p:blipFill>
        <p:spPr bwMode="auto">
          <a:xfrm>
            <a:off x="8104090" y="4911748"/>
            <a:ext cx="3644948" cy="1891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/>
          <a:srcRect l="13442" t="22008" r="14225" b="19315"/>
          <a:stretch/>
        </p:blipFill>
        <p:spPr>
          <a:xfrm>
            <a:off x="8104090" y="971453"/>
            <a:ext cx="3644948" cy="215561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02770" y="6061166"/>
            <a:ext cx="75450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ПЕРСПЕКТИВА           медицинский и инженерный классы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2560319" y="6175383"/>
            <a:ext cx="444137" cy="165462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2715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759DC4-8B30-98A0-5BAB-C78BA4A4A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227" y="1597152"/>
            <a:ext cx="2133166" cy="46255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096FB3A-B62C-3DAB-4FD1-B4EBDD650AE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4690" y="2334169"/>
            <a:ext cx="9228910" cy="3858813"/>
          </a:xfrm>
        </p:spPr>
        <p:txBody>
          <a:bodyPr rtlCol="0">
            <a:normAutofit fontScale="70000" lnSpcReduction="20000"/>
          </a:bodyPr>
          <a:lstStyle>
            <a:defPPr>
              <a:defRPr lang="ru-RU"/>
            </a:defPPr>
          </a:lstStyle>
          <a:p>
            <a:pPr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ru-RU" sz="26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реализацию единой модели профориентации на основном или продвинутом уровне с использованием ресурсов муниципального проекта п проекта «Билет в будущее» 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ru-RU" sz="2600" b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Продолжать создание </a:t>
            </a:r>
            <a:r>
              <a:rPr lang="ru-RU" sz="26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для профессионального самоопределения и </a:t>
            </a:r>
            <a:r>
              <a:rPr lang="ru-RU" sz="2600" b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становления, в том числе через кооперацию ОО с учреждениями (предприятиями), развитие конкурсного движения </a:t>
            </a:r>
            <a:r>
              <a:rPr lang="ru-RU" sz="2600" b="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профориентационной</a:t>
            </a:r>
            <a:r>
              <a:rPr lang="ru-RU" sz="2600" b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естественно-научной и технической направленностей.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ru-RU" sz="2600" b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Расширить практики вовлечения родителей, выпускников школ в организацию и проведение профориентационных мероприятий 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ru-RU" sz="2600" b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Расширить спектр </a:t>
            </a:r>
            <a:r>
              <a:rPr lang="ru-RU" sz="26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дополнительных общеобразовательных программ </a:t>
            </a:r>
            <a:r>
              <a:rPr lang="ru-RU" sz="26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профориентационной</a:t>
            </a:r>
            <a:r>
              <a:rPr lang="ru-RU" sz="26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направленности.</a:t>
            </a:r>
          </a:p>
          <a:p>
            <a:pPr lvl="1" rtl="0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B530BF65-C84B-45C3-72CA-AFDA68851174}"/>
              </a:ext>
            </a:extLst>
          </p:cNvPr>
          <p:cNvSpPr txBox="1">
            <a:spLocks/>
          </p:cNvSpPr>
          <p:nvPr/>
        </p:nvSpPr>
        <p:spPr>
          <a:xfrm>
            <a:off x="178373" y="0"/>
            <a:ext cx="10756812" cy="81656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defPPr>
              <a:defRPr lang="ru-RU"/>
            </a:defPPr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ru-RU" sz="4400" b="1" i="0" kern="1200" spc="5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ru-RU">
                <a:solidFill>
                  <a:schemeClr val="tx2"/>
                </a:solidFill>
              </a:defRPr>
            </a:lvl2pPr>
            <a:lvl3pPr eaLnBrk="1" hangingPunct="1">
              <a:defRPr lang="ru-RU">
                <a:solidFill>
                  <a:schemeClr val="tx2"/>
                </a:solidFill>
              </a:defRPr>
            </a:lvl3pPr>
            <a:lvl4pPr eaLnBrk="1" hangingPunct="1">
              <a:defRPr lang="ru-RU">
                <a:solidFill>
                  <a:schemeClr val="tx2"/>
                </a:solidFill>
              </a:defRPr>
            </a:lvl4pPr>
            <a:lvl5pPr eaLnBrk="1" hangingPunct="1">
              <a:defRPr lang="ru-RU">
                <a:solidFill>
                  <a:schemeClr val="tx2"/>
                </a:solidFill>
              </a:defRPr>
            </a:lvl5pPr>
            <a:lvl6pPr eaLnBrk="1" hangingPunct="1">
              <a:defRPr lang="ru-RU">
                <a:solidFill>
                  <a:schemeClr val="tx2"/>
                </a:solidFill>
              </a:defRPr>
            </a:lvl6pPr>
            <a:lvl7pPr eaLnBrk="1" hangingPunct="1">
              <a:defRPr lang="ru-RU">
                <a:solidFill>
                  <a:schemeClr val="tx2"/>
                </a:solidFill>
              </a:defRPr>
            </a:lvl7pPr>
            <a:lvl8pPr eaLnBrk="1" hangingPunct="1">
              <a:defRPr lang="ru-RU">
                <a:solidFill>
                  <a:schemeClr val="tx2"/>
                </a:solidFill>
              </a:defRPr>
            </a:lvl8pPr>
            <a:lvl9pPr eaLnBrk="1" hangingPunct="1">
              <a:defRPr lang="ru-RU">
                <a:solidFill>
                  <a:schemeClr val="tx2"/>
                </a:solidFill>
              </a:defRPr>
            </a:lvl9pPr>
          </a:lstStyle>
          <a:p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Профессиональная ориентация школьников</a:t>
            </a:r>
            <a:endParaRPr lang="ru-RU" sz="36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2901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6032" y="2609089"/>
            <a:ext cx="7473696" cy="28773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 численности детей с особыми образовательными потребностями</a:t>
            </a:r>
            <a:endParaRPr lang="ru-RU" sz="44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7824" y="865632"/>
            <a:ext cx="22028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ВЫЗОВ № 4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https://avatars.mds.yandex.net/i?id=28fdb81994742ecfc2f8502b1776f8ff2f1984a4-3834231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393" y="4324145"/>
            <a:ext cx="4572000" cy="1781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990903" y="4668982"/>
            <a:ext cx="3576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Одаренные дети</a:t>
            </a:r>
          </a:p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 с ОВЗ и дети-инвалиды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1372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Выгнутая вправо стрелка 18"/>
          <p:cNvSpPr/>
          <p:nvPr/>
        </p:nvSpPr>
        <p:spPr>
          <a:xfrm rot="16693742">
            <a:off x="8226383" y="344060"/>
            <a:ext cx="514457" cy="3240034"/>
          </a:xfrm>
          <a:prstGeom prst="curvedLeftArrow">
            <a:avLst>
              <a:gd name="adj1" fmla="val 25000"/>
              <a:gd name="adj2" fmla="val 50000"/>
              <a:gd name="adj3" fmla="val 22547"/>
            </a:avLst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-1" y="1800248"/>
            <a:ext cx="4167663" cy="169109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spc="-25" dirty="0" smtClean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spc="-25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Высокий охват ДО</a:t>
            </a:r>
            <a:r>
              <a:rPr lang="ru-RU" sz="2000" spc="-25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ctr"/>
            <a:r>
              <a:rPr lang="ru-RU" spc="-25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2265 (87,32%)</a:t>
            </a:r>
            <a:r>
              <a:rPr lang="ru-RU" spc="-25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pc="-25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детей осваивают программы ДО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89657" y="4671369"/>
            <a:ext cx="3370729" cy="338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107000"/>
              </a:lnSpc>
              <a:spcAft>
                <a:spcPts val="0"/>
              </a:spcAft>
              <a:buSzPts val="1000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4763768" y="4242817"/>
            <a:ext cx="4159377" cy="176399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lnSpc>
                <a:spcPct val="107000"/>
              </a:lnSpc>
              <a:buSzPts val="1000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600" b="1" spc="-25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Охват программами ДО (%):</a:t>
            </a:r>
          </a:p>
          <a:p>
            <a:pPr marL="285750" lvl="0" indent="-285750" algn="ctr" fontAlgn="base">
              <a:lnSpc>
                <a:spcPct val="107000"/>
              </a:lnSpc>
              <a:buSzPts val="1000"/>
              <a:buFont typeface="Wingdings" panose="05000000000000000000" pitchFamily="2" charset="2"/>
              <a:buChar char="Ø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600" spc="-25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техническая направленность – 453 (17,5%)</a:t>
            </a:r>
          </a:p>
          <a:p>
            <a:pPr marL="285750" lvl="0" indent="-285750" algn="ctr" fontAlgn="base">
              <a:lnSpc>
                <a:spcPct val="107000"/>
              </a:lnSpc>
              <a:buSzPts val="1000"/>
              <a:buFont typeface="Wingdings" panose="05000000000000000000" pitchFamily="2" charset="2"/>
              <a:buChar char="Ø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600" spc="-25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естественно-научная-326 (12,6 %)</a:t>
            </a:r>
            <a:endParaRPr lang="ru-RU" sz="1600" spc="-25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082857" y="2036133"/>
            <a:ext cx="24237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4677391" y="1828424"/>
            <a:ext cx="4023264" cy="166292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Охват  ДО детей возраста 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5-7 </a:t>
            </a: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 – 125 (4,8%)</a:t>
            </a:r>
            <a:endParaRPr lang="ru-R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Ирбейский д/с № 4  </a:t>
            </a:r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Изумрудновский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д/с</a:t>
            </a:r>
            <a:endParaRPr lang="ru-RU" sz="1600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9017668" y="2450531"/>
            <a:ext cx="3063488" cy="440746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Задача: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получение лицензии на ДО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16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Ирбейский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д/с №2 «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Солнышко»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структурное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подразделение д/с №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2 -  «Улыбка»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структурное подразделение Ирбейского д/с №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4 -«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Золотой ключик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just"/>
            <a:endParaRPr lang="ru-RU" sz="16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-1" y="4242817"/>
            <a:ext cx="4167663" cy="176399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lnSpc>
                <a:spcPct val="107000"/>
              </a:lnSpc>
              <a:spcAft>
                <a:spcPts val="0"/>
              </a:spcAft>
              <a:buSzPts val="1000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600" b="1" spc="-25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Охват программами ДО (%):</a:t>
            </a:r>
          </a:p>
          <a:p>
            <a:pPr marL="285750" lvl="0" indent="-285750" algn="just" fontAlgn="base">
              <a:lnSpc>
                <a:spcPct val="107000"/>
              </a:lnSpc>
              <a:spcAft>
                <a:spcPts val="0"/>
              </a:spcAft>
              <a:buSzPts val="1000"/>
              <a:buFont typeface="Wingdings" panose="05000000000000000000" pitchFamily="2" charset="2"/>
              <a:buChar char="Ø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600" spc="-25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физкультурно</a:t>
            </a:r>
            <a:r>
              <a:rPr lang="ru-RU" sz="1600" spc="-25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спортивными – 1428 (55%)</a:t>
            </a:r>
            <a:endParaRPr lang="ru-RU" sz="1600" spc="-25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fontAlgn="base">
              <a:lnSpc>
                <a:spcPct val="107000"/>
              </a:lnSpc>
              <a:spcAft>
                <a:spcPts val="0"/>
              </a:spcAft>
              <a:buClr>
                <a:schemeClr val="tx2">
                  <a:lumMod val="75000"/>
                </a:schemeClr>
              </a:buClr>
              <a:buSzPts val="1000"/>
              <a:buFont typeface="Wingdings" panose="05000000000000000000" pitchFamily="2" charset="2"/>
              <a:buChar char="Ø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600" spc="-25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художественной направленности -  987 (38 %)</a:t>
            </a:r>
            <a:endParaRPr lang="ru-RU" sz="1600" spc="-25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cxnSp>
        <p:nvCxnSpPr>
          <p:cNvPr id="5" name="Прямая со стрелкой 4"/>
          <p:cNvCxnSpPr>
            <a:stCxn id="6" idx="4"/>
            <a:endCxn id="18" idx="0"/>
          </p:cNvCxnSpPr>
          <p:nvPr/>
        </p:nvCxnSpPr>
        <p:spPr>
          <a:xfrm>
            <a:off x="2083831" y="3491346"/>
            <a:ext cx="0" cy="751471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рямоугольник 33"/>
          <p:cNvSpPr/>
          <p:nvPr/>
        </p:nvSpPr>
        <p:spPr>
          <a:xfrm>
            <a:off x="97449" y="1101086"/>
            <a:ext cx="43661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Дополнительное 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</a:t>
            </a:r>
            <a:endParaRPr lang="ru-RU" sz="2400" b="1" dirty="0">
              <a:solidFill>
                <a:schemeClr val="bg1"/>
              </a:solidFill>
            </a:endParaRPr>
          </a:p>
        </p:txBody>
      </p:sp>
      <p:cxnSp>
        <p:nvCxnSpPr>
          <p:cNvPr id="21" name="Прямая со стрелкой 20"/>
          <p:cNvCxnSpPr>
            <a:stCxn id="6" idx="4"/>
            <a:endCxn id="9" idx="0"/>
          </p:cNvCxnSpPr>
          <p:nvPr/>
        </p:nvCxnSpPr>
        <p:spPr>
          <a:xfrm>
            <a:off x="2083831" y="3491346"/>
            <a:ext cx="4759626" cy="751471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Соединительная линия уступом 40"/>
          <p:cNvCxnSpPr/>
          <p:nvPr/>
        </p:nvCxnSpPr>
        <p:spPr>
          <a:xfrm rot="16200000" flipH="1">
            <a:off x="3213218" y="1227087"/>
            <a:ext cx="959330" cy="2188665"/>
          </a:xfrm>
          <a:prstGeom prst="bentConnector4">
            <a:avLst>
              <a:gd name="adj1" fmla="val -23829"/>
              <a:gd name="adj2" fmla="val 95210"/>
            </a:avLst>
          </a:prstGeom>
          <a:ln w="38100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805346ED-721D-85EE-2F1B-A31D0912DE29}"/>
              </a:ext>
            </a:extLst>
          </p:cNvPr>
          <p:cNvSpPr txBox="1">
            <a:spLocks/>
          </p:cNvSpPr>
          <p:nvPr/>
        </p:nvSpPr>
        <p:spPr>
          <a:xfrm>
            <a:off x="290821" y="142504"/>
            <a:ext cx="11092543" cy="95034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defPPr>
              <a:defRPr lang="ru-RU"/>
            </a:defPPr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ru-RU" sz="4400" b="1" i="0" kern="1200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ru-RU">
                <a:solidFill>
                  <a:schemeClr val="tx2"/>
                </a:solidFill>
              </a:defRPr>
            </a:lvl2pPr>
            <a:lvl3pPr eaLnBrk="1" hangingPunct="1">
              <a:defRPr lang="ru-RU">
                <a:solidFill>
                  <a:schemeClr val="tx2"/>
                </a:solidFill>
              </a:defRPr>
            </a:lvl3pPr>
            <a:lvl4pPr eaLnBrk="1" hangingPunct="1">
              <a:defRPr lang="ru-RU">
                <a:solidFill>
                  <a:schemeClr val="tx2"/>
                </a:solidFill>
              </a:defRPr>
            </a:lvl4pPr>
            <a:lvl5pPr eaLnBrk="1" hangingPunct="1">
              <a:defRPr lang="ru-RU">
                <a:solidFill>
                  <a:schemeClr val="tx2"/>
                </a:solidFill>
              </a:defRPr>
            </a:lvl5pPr>
            <a:lvl6pPr eaLnBrk="1" hangingPunct="1">
              <a:defRPr lang="ru-RU">
                <a:solidFill>
                  <a:schemeClr val="tx2"/>
                </a:solidFill>
              </a:defRPr>
            </a:lvl6pPr>
            <a:lvl7pPr eaLnBrk="1" hangingPunct="1">
              <a:defRPr lang="ru-RU">
                <a:solidFill>
                  <a:schemeClr val="tx2"/>
                </a:solidFill>
              </a:defRPr>
            </a:lvl7pPr>
            <a:lvl8pPr eaLnBrk="1" hangingPunct="1">
              <a:defRPr lang="ru-RU">
                <a:solidFill>
                  <a:schemeClr val="tx2"/>
                </a:solidFill>
              </a:defRPr>
            </a:lvl8pPr>
            <a:lvl9pPr eaLnBrk="1" hangingPunct="1">
              <a:defRPr lang="ru-RU"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ОДАРЕННЫЕ ДЕТИ</a:t>
            </a:r>
          </a:p>
          <a:p>
            <a:pPr algn="ctr">
              <a:lnSpc>
                <a:spcPct val="100000"/>
              </a:lnSpc>
            </a:pP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способностей и талантов детей</a:t>
            </a:r>
            <a:endParaRPr lang="ru-RU" sz="32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177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4" b="12683"/>
          <a:stretch/>
        </p:blipFill>
        <p:spPr>
          <a:xfrm>
            <a:off x="7890656" y="4163208"/>
            <a:ext cx="4327850" cy="206690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51" t="17074" r="5568" b="-1"/>
          <a:stretch/>
        </p:blipFill>
        <p:spPr>
          <a:xfrm>
            <a:off x="9753880" y="121028"/>
            <a:ext cx="2438120" cy="200092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9" t="24390" r="3044" b="14309"/>
          <a:stretch/>
        </p:blipFill>
        <p:spPr>
          <a:xfrm>
            <a:off x="8172685" y="2274720"/>
            <a:ext cx="4019315" cy="1735719"/>
          </a:xfrm>
          <a:prstGeom prst="rect">
            <a:avLst/>
          </a:prstGeom>
        </p:spPr>
      </p:pic>
      <p:sp>
        <p:nvSpPr>
          <p:cNvPr id="28" name="Объект 2"/>
          <p:cNvSpPr txBox="1">
            <a:spLocks/>
          </p:cNvSpPr>
          <p:nvPr/>
        </p:nvSpPr>
        <p:spPr>
          <a:xfrm>
            <a:off x="0" y="1636877"/>
            <a:ext cx="7985760" cy="5858431"/>
          </a:xfrm>
          <a:prstGeom prst="rect">
            <a:avLst/>
          </a:prstGeom>
          <a:ln>
            <a:solidFill>
              <a:sysClr val="window" lastClr="FFFFFF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defRPr/>
            </a:pPr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Краевой дистанционный этап конкурса отрядов юных инспекторов движения «</a:t>
            </a:r>
            <a:r>
              <a:rPr lang="ru-RU" sz="1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Агит</a:t>
            </a:r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-ЮИД»: номинация «</a:t>
            </a:r>
            <a:r>
              <a:rPr lang="ru-RU" sz="1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Агит</a:t>
            </a:r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-ЮИД» победители на станции «ЮИД ПДД» и общекомандное призовое место -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ученики Ирбейская СОШ №1</a:t>
            </a:r>
          </a:p>
          <a:p>
            <a:pPr algn="just">
              <a:spcBef>
                <a:spcPts val="600"/>
              </a:spcBef>
              <a:defRPr/>
            </a:pPr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XIV краевом творческом фестивале «Таланты без границ» призеры «Театр мод»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воспитанники ДДТ/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Ирбейской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 № 1 (педагог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Свахина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О.П.)</a:t>
            </a:r>
          </a:p>
          <a:p>
            <a:pPr algn="just">
              <a:spcBef>
                <a:spcPts val="600"/>
              </a:spcBef>
              <a:defRPr/>
            </a:pPr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</a:t>
            </a:r>
            <a:r>
              <a:rPr lang="en-US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межрегиональный конкурс эстрады «Яркий край» в номинации «Театр мод»: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победители воспитанники ДДТ/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Ирбейской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 № 1 (педагог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Свахина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О.П.)</a:t>
            </a:r>
          </a:p>
          <a:p>
            <a:pPr algn="just">
              <a:spcBef>
                <a:spcPts val="600"/>
              </a:spcBef>
              <a:defRPr/>
            </a:pPr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Краевой конкурса реферативных работ «Наш край - наше наследие 2025»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призер воспитанница ДДТ (педагог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Пекке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Л.Л.)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Краевой чемпионат</a:t>
            </a: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</a:t>
            </a:r>
            <a:r>
              <a:rPr kumimoji="0" lang="ru-RU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ЮниорПрофи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» в компетенции «Электроника» -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призеры воспитанники ДДТ (педагог </a:t>
            </a:r>
            <a:r>
              <a:rPr kumimoji="0" lang="ru-RU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Исалев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А.С.)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Муниципальный фестиваль «ЛЕГО – фантазии»: победители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 возрастной категории 5-7 лет - команда Первомайского д/с № 3,  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 возрастной категории 8-10 лет - команды </a:t>
            </a:r>
            <a:r>
              <a:rPr kumimoji="0" lang="ru-RU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Верхнеуриинской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Маловской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школ.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Муниципальный этап Краевого конкурса «Безопасное колесо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»: победитель отряд ЮИД -  ДДТ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Муниципальный «Лидер детских общественных объединений»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победитель конкурса ученица из Ирбейской СОШ № 2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Муниципальный этап краевого конкурса социальных инициатив «Мой край – мое дело»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-победители ученики Николаевской и </a:t>
            </a:r>
            <a:r>
              <a:rPr kumimoji="0" lang="ru-RU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Вернеуринской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СОШ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85682" y="1121489"/>
            <a:ext cx="29233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Достижения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805346ED-721D-85EE-2F1B-A31D0912DE29}"/>
              </a:ext>
            </a:extLst>
          </p:cNvPr>
          <p:cNvSpPr txBox="1">
            <a:spLocks/>
          </p:cNvSpPr>
          <p:nvPr/>
        </p:nvSpPr>
        <p:spPr>
          <a:xfrm>
            <a:off x="0" y="142504"/>
            <a:ext cx="7985760" cy="95034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defPPr>
              <a:defRPr lang="ru-RU"/>
            </a:defPPr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ru-RU" sz="4400" b="1" i="0" kern="1200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ru-RU">
                <a:solidFill>
                  <a:schemeClr val="tx2"/>
                </a:solidFill>
              </a:defRPr>
            </a:lvl2pPr>
            <a:lvl3pPr eaLnBrk="1" hangingPunct="1">
              <a:defRPr lang="ru-RU">
                <a:solidFill>
                  <a:schemeClr val="tx2"/>
                </a:solidFill>
              </a:defRPr>
            </a:lvl3pPr>
            <a:lvl4pPr eaLnBrk="1" hangingPunct="1">
              <a:defRPr lang="ru-RU">
                <a:solidFill>
                  <a:schemeClr val="tx2"/>
                </a:solidFill>
              </a:defRPr>
            </a:lvl4pPr>
            <a:lvl5pPr eaLnBrk="1" hangingPunct="1">
              <a:defRPr lang="ru-RU">
                <a:solidFill>
                  <a:schemeClr val="tx2"/>
                </a:solidFill>
              </a:defRPr>
            </a:lvl5pPr>
            <a:lvl6pPr eaLnBrk="1" hangingPunct="1">
              <a:defRPr lang="ru-RU">
                <a:solidFill>
                  <a:schemeClr val="tx2"/>
                </a:solidFill>
              </a:defRPr>
            </a:lvl6pPr>
            <a:lvl7pPr eaLnBrk="1" hangingPunct="1">
              <a:defRPr lang="ru-RU">
                <a:solidFill>
                  <a:schemeClr val="tx2"/>
                </a:solidFill>
              </a:defRPr>
            </a:lvl7pPr>
            <a:lvl8pPr eaLnBrk="1" hangingPunct="1">
              <a:defRPr lang="ru-RU">
                <a:solidFill>
                  <a:schemeClr val="tx2"/>
                </a:solidFill>
              </a:defRPr>
            </a:lvl8pPr>
            <a:lvl9pPr eaLnBrk="1" hangingPunct="1">
              <a:defRPr lang="ru-RU"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ОДАРЕННЫЕ ДЕТИ</a:t>
            </a:r>
          </a:p>
          <a:p>
            <a:pPr>
              <a:lnSpc>
                <a:spcPct val="100000"/>
              </a:lnSpc>
            </a:pP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способностей и талантов детей</a:t>
            </a:r>
            <a:endParaRPr lang="ru-RU" sz="32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3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5530588"/>
              </p:ext>
            </p:extLst>
          </p:nvPr>
        </p:nvGraphicFramePr>
        <p:xfrm>
          <a:off x="3600069" y="1630051"/>
          <a:ext cx="8591931" cy="5255426"/>
        </p:xfrm>
        <a:graphic>
          <a:graphicData uri="http://schemas.openxmlformats.org/drawingml/2006/table">
            <a:tbl>
              <a:tblPr/>
              <a:tblGrid>
                <a:gridCol w="7569542">
                  <a:extLst>
                    <a:ext uri="{9D8B030D-6E8A-4147-A177-3AD203B41FA5}">
                      <a16:colId xmlns:a16="http://schemas.microsoft.com/office/drawing/2014/main" val="2748053518"/>
                    </a:ext>
                  </a:extLst>
                </a:gridCol>
                <a:gridCol w="1022389">
                  <a:extLst>
                    <a:ext uri="{9D8B030D-6E8A-4147-A177-3AD203B41FA5}">
                      <a16:colId xmlns:a16="http://schemas.microsoft.com/office/drawing/2014/main" val="1040382354"/>
                    </a:ext>
                  </a:extLst>
                </a:gridCol>
              </a:tblGrid>
              <a:tr h="413139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мероприятия </a:t>
                      </a:r>
                    </a:p>
                  </a:txBody>
                  <a:tcPr marL="13157" marR="1315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</a:t>
                      </a:r>
                    </a:p>
                  </a:txBody>
                  <a:tcPr marL="13157" marR="1315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7857131"/>
                  </a:ext>
                </a:extLst>
              </a:tr>
              <a:tr h="790384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just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Детские спортивные игры среди команд муниципальных районов Красноярского края «Юный олимпиец» по волейболу, региональный этап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just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место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8032461"/>
                  </a:ext>
                </a:extLst>
              </a:tr>
              <a:tr h="381179">
                <a:tc>
                  <a:txBody>
                    <a:bodyPr/>
                    <a:lstStyle/>
                    <a:p>
                      <a:pPr marL="0" marR="0" lvl="0" indent="0" algn="just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Соревнования по волейболу «Звезды Красноярья»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место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3400319"/>
                  </a:ext>
                </a:extLst>
              </a:tr>
              <a:tr h="234188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just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Турнир по мини-футболу, мальчики 2014-2015 г.р.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just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место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4648739"/>
                  </a:ext>
                </a:extLst>
              </a:tr>
              <a:tr h="244620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just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Первенство г. Канска по волейболу среди команд девушек 2010-2011 г.р.,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just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место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3017211"/>
                  </a:ext>
                </a:extLst>
              </a:tr>
              <a:tr h="338802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just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Новогодний Турнир по волейболу среди команд девушек 2010-2011 г.р.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just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место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7839691"/>
                  </a:ext>
                </a:extLst>
              </a:tr>
              <a:tr h="259902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just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Открытое первенство СШ «Лидер» по волейболу, среди юношей 2009 г.р. и младше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just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место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9873778"/>
                  </a:ext>
                </a:extLst>
              </a:tr>
              <a:tr h="273132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just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Открытое Первенство СШ по волейболу среди юношей 2009 и мл.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just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место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5706556"/>
                  </a:ext>
                </a:extLst>
              </a:tr>
              <a:tr h="279256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just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Межрайонный турнир по мини-футболу, мальчики 2014-2015 г.р.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just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место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626406"/>
                  </a:ext>
                </a:extLst>
              </a:tr>
              <a:tr h="507490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just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Соревнования по волейболу посвященные 101 годовщине образования </a:t>
                      </a:r>
                      <a:r>
                        <a:rPr kumimoji="0" lang="ru-RU" alt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Нижнеингашского</a:t>
                      </a: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района, среди юношей 2009 </a:t>
                      </a:r>
                      <a:r>
                        <a:rPr kumimoji="0" lang="ru-RU" alt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г.р</a:t>
                      </a: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младше.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just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место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1528414"/>
                  </a:ext>
                </a:extLst>
              </a:tr>
              <a:tr h="473181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just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Соревнования по мини-футболу «Закрытие зимнего спортивного сезона», мальчики 2015 г.р. и младше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just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место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4966353"/>
                  </a:ext>
                </a:extLst>
              </a:tr>
              <a:tr h="293554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just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Турнир по волейболу, посвященный 9 Мая среди девушек 2009 </a:t>
                      </a:r>
                      <a:r>
                        <a:rPr kumimoji="0" lang="ru-RU" alt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г.р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just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место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6808988"/>
                  </a:ext>
                </a:extLst>
              </a:tr>
              <a:tr h="466032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just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Первенство </a:t>
                      </a:r>
                      <a:r>
                        <a:rPr kumimoji="0" lang="ru-RU" alt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Канского</a:t>
                      </a: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района по волейболу среди юношей 2009-2011 </a:t>
                      </a:r>
                      <a:r>
                        <a:rPr kumimoji="0" lang="ru-RU" alt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г.р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just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место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3384061"/>
                  </a:ext>
                </a:extLst>
              </a:tr>
            </a:tbl>
          </a:graphicData>
        </a:graphic>
      </p:graphicFrame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805346ED-721D-85EE-2F1B-A31D0912DE29}"/>
              </a:ext>
            </a:extLst>
          </p:cNvPr>
          <p:cNvSpPr txBox="1">
            <a:spLocks/>
          </p:cNvSpPr>
          <p:nvPr/>
        </p:nvSpPr>
        <p:spPr>
          <a:xfrm>
            <a:off x="290821" y="142504"/>
            <a:ext cx="11901179" cy="95034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defPPr>
              <a:defRPr lang="ru-RU"/>
            </a:defPPr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ru-RU" sz="4400" b="1" i="0" kern="1200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ru-RU">
                <a:solidFill>
                  <a:schemeClr val="tx2"/>
                </a:solidFill>
              </a:defRPr>
            </a:lvl2pPr>
            <a:lvl3pPr eaLnBrk="1" hangingPunct="1">
              <a:defRPr lang="ru-RU">
                <a:solidFill>
                  <a:schemeClr val="tx2"/>
                </a:solidFill>
              </a:defRPr>
            </a:lvl3pPr>
            <a:lvl4pPr eaLnBrk="1" hangingPunct="1">
              <a:defRPr lang="ru-RU">
                <a:solidFill>
                  <a:schemeClr val="tx2"/>
                </a:solidFill>
              </a:defRPr>
            </a:lvl4pPr>
            <a:lvl5pPr eaLnBrk="1" hangingPunct="1">
              <a:defRPr lang="ru-RU">
                <a:solidFill>
                  <a:schemeClr val="tx2"/>
                </a:solidFill>
              </a:defRPr>
            </a:lvl5pPr>
            <a:lvl6pPr eaLnBrk="1" hangingPunct="1">
              <a:defRPr lang="ru-RU">
                <a:solidFill>
                  <a:schemeClr val="tx2"/>
                </a:solidFill>
              </a:defRPr>
            </a:lvl6pPr>
            <a:lvl7pPr eaLnBrk="1" hangingPunct="1">
              <a:defRPr lang="ru-RU">
                <a:solidFill>
                  <a:schemeClr val="tx2"/>
                </a:solidFill>
              </a:defRPr>
            </a:lvl7pPr>
            <a:lvl8pPr eaLnBrk="1" hangingPunct="1">
              <a:defRPr lang="ru-RU">
                <a:solidFill>
                  <a:schemeClr val="tx2"/>
                </a:solidFill>
              </a:defRPr>
            </a:lvl8pPr>
            <a:lvl9pPr eaLnBrk="1" hangingPunct="1">
              <a:defRPr lang="ru-RU"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ОДАРЕННЫЕ ДЕТИ</a:t>
            </a:r>
          </a:p>
          <a:p>
            <a:pPr algn="ctr">
              <a:lnSpc>
                <a:spcPct val="100000"/>
              </a:lnSpc>
            </a:pP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способностей и талантов детей</a:t>
            </a:r>
            <a:endParaRPr lang="ru-RU" sz="32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92983" y="1053146"/>
            <a:ext cx="29233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Достижения</a:t>
            </a:r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5" y="4668942"/>
            <a:ext cx="3465492" cy="208382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55" y="1630051"/>
            <a:ext cx="3139533" cy="2501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060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210615" y="1214259"/>
            <a:ext cx="1184373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Популяризация выполнения норм </a:t>
            </a: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ГТО: Александровская, Маловская, Верхнеуринская, Изумрудновская, Петропавловская </a:t>
            </a:r>
            <a:endParaRPr lang="ru-R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5228233"/>
              </p:ext>
            </p:extLst>
          </p:nvPr>
        </p:nvGraphicFramePr>
        <p:xfrm>
          <a:off x="195908" y="1692612"/>
          <a:ext cx="11873147" cy="1815843"/>
        </p:xfrm>
        <a:graphic>
          <a:graphicData uri="http://schemas.openxmlformats.org/drawingml/2006/table">
            <a:tbl>
              <a:tblPr/>
              <a:tblGrid>
                <a:gridCol w="5385493">
                  <a:extLst>
                    <a:ext uri="{9D8B030D-6E8A-4147-A177-3AD203B41FA5}">
                      <a16:colId xmlns:a16="http://schemas.microsoft.com/office/drawing/2014/main" val="2808648748"/>
                    </a:ext>
                  </a:extLst>
                </a:gridCol>
                <a:gridCol w="6487654">
                  <a:extLst>
                    <a:ext uri="{9D8B030D-6E8A-4147-A177-3AD203B41FA5}">
                      <a16:colId xmlns:a16="http://schemas.microsoft.com/office/drawing/2014/main" val="3898272042"/>
                    </a:ext>
                  </a:extLst>
                </a:gridCol>
              </a:tblGrid>
              <a:tr h="229715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мероприятия 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157" marR="1315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</a:t>
                      </a:r>
                    </a:p>
                  </a:txBody>
                  <a:tcPr marL="13157" marR="1315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352217"/>
                  </a:ext>
                </a:extLst>
              </a:tr>
              <a:tr h="590662">
                <a:tc>
                  <a:txBody>
                    <a:bodyPr/>
                    <a:lstStyle>
                      <a:lvl1pPr indent="449263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000">
                          <a:solidFill>
                            <a:srgbClr val="404040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285750" marR="0" lvl="0" indent="-285750" algn="l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Региональный этап Всероссийской акция «О спорт, ты – мир!» 2024-2025 уч. года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место</a:t>
                      </a: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Тальская СОШ, </a:t>
                      </a: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номинация № 5 </a:t>
                      </a: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«Творим добро»;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место </a:t>
                      </a: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Ирбейский д/с №4, номинация  </a:t>
                      </a: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2 </a:t>
                      </a: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«Спортивный репортаж»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6370950"/>
                  </a:ext>
                </a:extLst>
              </a:tr>
              <a:tr h="675891">
                <a:tc>
                  <a:txBody>
                    <a:bodyPr/>
                    <a:lstStyle/>
                    <a:p>
                      <a:pPr marL="285750" marR="0" lvl="0" indent="-285750" algn="l" defTabSz="4572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Зональный этап Всероссийских спортивных игр школьных спортивных клубов 2024-2025 уч. года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место </a:t>
                      </a: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Ирбейская СОШ № 1, ШСК «Старт»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89158"/>
                  </a:ext>
                </a:extLst>
              </a:tr>
            </a:tbl>
          </a:graphicData>
        </a:graphic>
      </p:graphicFrame>
      <p:sp>
        <p:nvSpPr>
          <p:cNvPr id="8" name="Прямоугольник 1"/>
          <p:cNvSpPr>
            <a:spLocks noChangeArrowheads="1"/>
          </p:cNvSpPr>
          <p:nvPr/>
        </p:nvSpPr>
        <p:spPr bwMode="auto">
          <a:xfrm>
            <a:off x="0" y="5657671"/>
            <a:ext cx="12083073" cy="12003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ru-RU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слабая подготовка команд для участия на </a:t>
            </a:r>
            <a:r>
              <a:rPr lang="ru-RU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зональном и региональном </a:t>
            </a:r>
            <a:r>
              <a:rPr lang="ru-RU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уровне ПС и ПСИ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</a:t>
            </a:r>
            <a:r>
              <a:rPr lang="ru-RU" alt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обучающихся</a:t>
            </a:r>
            <a:r>
              <a:rPr lang="ru-RU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имеющих знак ГТО в 2 ОО (Елисеевская ООШ, Степановская СОШ)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50% школ на базовом уровне по видам спорта, реализуемых в </a:t>
            </a:r>
            <a:r>
              <a:rPr lang="ru-RU" alt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ШСК</a:t>
            </a:r>
            <a:endParaRPr lang="ru-RU" alt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4" descr="https://sun9-85.userapi.com/s/v1/if2/d0qtLXjQvIHj1shXGkIDRoXAII1icRJHStinpxiEqjOUeriRgbf2bJAo633XHe8mnbzSxf1HLxDqwJz3cOCRA-iZ.jpg?quality=95&amp;as=32x29,48x44,72x65,108x98,160x145,240x218,360x327,480x435,540x490,640x580,720x653,1080x980,1280x1161,1440x1306,2000x1814&amp;from=bu&amp;u=XijK0ngIqX-fzb8kDpwwBEeLu4RABT7ynnBr6po2ySA&amp;cs=640x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737" y="3657986"/>
            <a:ext cx="2132299" cy="193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962" y="3660835"/>
            <a:ext cx="4205600" cy="1926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2374" y="3648255"/>
            <a:ext cx="2419860" cy="1952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805346ED-721D-85EE-2F1B-A31D0912DE29}"/>
              </a:ext>
            </a:extLst>
          </p:cNvPr>
          <p:cNvSpPr txBox="1">
            <a:spLocks/>
          </p:cNvSpPr>
          <p:nvPr/>
        </p:nvSpPr>
        <p:spPr>
          <a:xfrm>
            <a:off x="181894" y="134192"/>
            <a:ext cx="11901179" cy="95034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defPPr>
              <a:defRPr lang="ru-RU"/>
            </a:defPPr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ru-RU" sz="4400" b="1" i="0" kern="1200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ru-RU">
                <a:solidFill>
                  <a:schemeClr val="tx2"/>
                </a:solidFill>
              </a:defRPr>
            </a:lvl2pPr>
            <a:lvl3pPr eaLnBrk="1" hangingPunct="1">
              <a:defRPr lang="ru-RU">
                <a:solidFill>
                  <a:schemeClr val="tx2"/>
                </a:solidFill>
              </a:defRPr>
            </a:lvl3pPr>
            <a:lvl4pPr eaLnBrk="1" hangingPunct="1">
              <a:defRPr lang="ru-RU">
                <a:solidFill>
                  <a:schemeClr val="tx2"/>
                </a:solidFill>
              </a:defRPr>
            </a:lvl4pPr>
            <a:lvl5pPr eaLnBrk="1" hangingPunct="1">
              <a:defRPr lang="ru-RU">
                <a:solidFill>
                  <a:schemeClr val="tx2"/>
                </a:solidFill>
              </a:defRPr>
            </a:lvl5pPr>
            <a:lvl6pPr eaLnBrk="1" hangingPunct="1">
              <a:defRPr lang="ru-RU">
                <a:solidFill>
                  <a:schemeClr val="tx2"/>
                </a:solidFill>
              </a:defRPr>
            </a:lvl6pPr>
            <a:lvl7pPr eaLnBrk="1" hangingPunct="1">
              <a:defRPr lang="ru-RU">
                <a:solidFill>
                  <a:schemeClr val="tx2"/>
                </a:solidFill>
              </a:defRPr>
            </a:lvl7pPr>
            <a:lvl8pPr eaLnBrk="1" hangingPunct="1">
              <a:defRPr lang="ru-RU">
                <a:solidFill>
                  <a:schemeClr val="tx2"/>
                </a:solidFill>
              </a:defRPr>
            </a:lvl8pPr>
            <a:lvl9pPr eaLnBrk="1" hangingPunct="1">
              <a:defRPr lang="ru-RU"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ОДАРЕННЫЕ ДЕТИ</a:t>
            </a:r>
          </a:p>
          <a:p>
            <a:pPr algn="ctr">
              <a:lnSpc>
                <a:spcPct val="100000"/>
              </a:lnSpc>
            </a:pP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способностей и талантов детей</a:t>
            </a:r>
            <a:endParaRPr lang="ru-RU" sz="32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221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1"/>
          <p:cNvSpPr>
            <a:spLocks noGrp="1"/>
          </p:cNvSpPr>
          <p:nvPr>
            <p:ph idx="4294967295"/>
          </p:nvPr>
        </p:nvSpPr>
        <p:spPr>
          <a:xfrm>
            <a:off x="182880" y="2487169"/>
            <a:ext cx="11155679" cy="3889248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indent="-342900" algn="just" eaLnBrk="1" hangingPunct="1">
              <a:lnSpc>
                <a:spcPct val="100000"/>
              </a:lnSpc>
              <a:buClr>
                <a:srgbClr val="174261"/>
              </a:buClr>
              <a:buFont typeface="Wingdings" panose="05000000000000000000" pitchFamily="2" charset="2"/>
              <a:buChar char="Ø"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эффективную реализацию ДОП физкультурно-спортивной направленности с выходом на результативное участие в зональном и региональном уровнях ПС, ПСИ.</a:t>
            </a:r>
          </a:p>
          <a:p>
            <a:pPr marL="342900" indent="-342900" algn="just" eaLnBrk="1" hangingPunct="1">
              <a:lnSpc>
                <a:spcPct val="100000"/>
              </a:lnSpc>
              <a:buClr>
                <a:srgbClr val="174261"/>
              </a:buClr>
              <a:buFont typeface="Wingdings" panose="05000000000000000000" pitchFamily="2" charset="2"/>
              <a:buChar char="Ø"/>
            </a:pPr>
            <a:endParaRPr lang="ru-RU" alt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 eaLnBrk="1" hangingPunct="1">
              <a:lnSpc>
                <a:spcPct val="100000"/>
              </a:lnSpc>
              <a:buClr>
                <a:srgbClr val="174261"/>
              </a:buClr>
              <a:buFont typeface="Wingdings" panose="05000000000000000000" pitchFamily="2" charset="2"/>
              <a:buChar char="Ø"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Продолжить диверсификацию деятельности школьных спортивных клубов (по видам спорта)</a:t>
            </a:r>
          </a:p>
          <a:p>
            <a:pPr marL="342900" indent="-342900" algn="just" eaLnBrk="1" hangingPunct="1">
              <a:lnSpc>
                <a:spcPct val="100000"/>
              </a:lnSpc>
              <a:buClr>
                <a:srgbClr val="174261"/>
              </a:buClr>
              <a:buFont typeface="Wingdings" panose="05000000000000000000" pitchFamily="2" charset="2"/>
              <a:buChar char="Ø"/>
            </a:pPr>
            <a:endParaRPr lang="ru-RU" alt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 eaLnBrk="1" hangingPunct="1">
              <a:lnSpc>
                <a:spcPct val="100000"/>
              </a:lnSpc>
              <a:buClr>
                <a:srgbClr val="174261"/>
              </a:buClr>
              <a:buFont typeface="Wingdings" panose="05000000000000000000" pitchFamily="2" charset="2"/>
              <a:buChar char="Ø"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Продолжить увеличение доли обучающихся, получивших знак отличия Всероссийского физкультурно-спортивного комплекса «Готов к труду и обороне».</a:t>
            </a:r>
          </a:p>
          <a:p>
            <a:pPr marL="342900" indent="-342900" algn="just" eaLnBrk="1" hangingPunct="1">
              <a:lnSpc>
                <a:spcPct val="100000"/>
              </a:lnSpc>
              <a:buClr>
                <a:srgbClr val="174261"/>
              </a:buClr>
              <a:buFont typeface="Wingdings" panose="05000000000000000000" pitchFamily="2" charset="2"/>
              <a:buChar char="Ø"/>
            </a:pPr>
            <a:endParaRPr lang="ru-RU" alt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 eaLnBrk="1" hangingPunct="1">
              <a:lnSpc>
                <a:spcPct val="100000"/>
              </a:lnSpc>
              <a:buClr>
                <a:srgbClr val="174261"/>
              </a:buClr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включение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модуля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«Лапта» в изучение школьниками всех ступеней обучения в рамках урока физической культуры, внеурочной деятельности или программ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ОФП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проведения муниципальных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соревнований.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eaLnBrk="1" hangingPunct="1">
              <a:lnSpc>
                <a:spcPct val="115000"/>
              </a:lnSpc>
              <a:buClr>
                <a:srgbClr val="174261"/>
              </a:buClr>
              <a:buFont typeface="Trebuchet MS" panose="020B0603020202020204" pitchFamily="34" charset="0"/>
              <a:buAutoNum type="arabicPeriod"/>
            </a:pPr>
            <a:endParaRPr lang="ru-RU" alt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81719" y="1555022"/>
            <a:ext cx="160774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ru-RU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endParaRPr lang="ru-RU" altLang="ru-RU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805346ED-721D-85EE-2F1B-A31D0912DE29}"/>
              </a:ext>
            </a:extLst>
          </p:cNvPr>
          <p:cNvSpPr txBox="1">
            <a:spLocks/>
          </p:cNvSpPr>
          <p:nvPr/>
        </p:nvSpPr>
        <p:spPr>
          <a:xfrm>
            <a:off x="181894" y="134192"/>
            <a:ext cx="11901179" cy="95034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defPPr>
              <a:defRPr lang="ru-RU"/>
            </a:defPPr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ru-RU" sz="4400" b="1" i="0" kern="1200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ru-RU">
                <a:solidFill>
                  <a:schemeClr val="tx2"/>
                </a:solidFill>
              </a:defRPr>
            </a:lvl2pPr>
            <a:lvl3pPr eaLnBrk="1" hangingPunct="1">
              <a:defRPr lang="ru-RU">
                <a:solidFill>
                  <a:schemeClr val="tx2"/>
                </a:solidFill>
              </a:defRPr>
            </a:lvl3pPr>
            <a:lvl4pPr eaLnBrk="1" hangingPunct="1">
              <a:defRPr lang="ru-RU">
                <a:solidFill>
                  <a:schemeClr val="tx2"/>
                </a:solidFill>
              </a:defRPr>
            </a:lvl4pPr>
            <a:lvl5pPr eaLnBrk="1" hangingPunct="1">
              <a:defRPr lang="ru-RU">
                <a:solidFill>
                  <a:schemeClr val="tx2"/>
                </a:solidFill>
              </a:defRPr>
            </a:lvl5pPr>
            <a:lvl6pPr eaLnBrk="1" hangingPunct="1">
              <a:defRPr lang="ru-RU">
                <a:solidFill>
                  <a:schemeClr val="tx2"/>
                </a:solidFill>
              </a:defRPr>
            </a:lvl6pPr>
            <a:lvl7pPr eaLnBrk="1" hangingPunct="1">
              <a:defRPr lang="ru-RU">
                <a:solidFill>
                  <a:schemeClr val="tx2"/>
                </a:solidFill>
              </a:defRPr>
            </a:lvl7pPr>
            <a:lvl8pPr eaLnBrk="1" hangingPunct="1">
              <a:defRPr lang="ru-RU">
                <a:solidFill>
                  <a:schemeClr val="tx2"/>
                </a:solidFill>
              </a:defRPr>
            </a:lvl8pPr>
            <a:lvl9pPr eaLnBrk="1" hangingPunct="1">
              <a:defRPr lang="ru-RU"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ОДАРЕННЫЕ ДЕТИ</a:t>
            </a:r>
          </a:p>
          <a:p>
            <a:pPr algn="ctr">
              <a:lnSpc>
                <a:spcPct val="100000"/>
              </a:lnSpc>
            </a:pP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способностей и талантов детей</a:t>
            </a:r>
            <a:endParaRPr lang="ru-RU" sz="32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852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2"/>
          <p:cNvSpPr txBox="1">
            <a:spLocks/>
          </p:cNvSpPr>
          <p:nvPr/>
        </p:nvSpPr>
        <p:spPr>
          <a:xfrm>
            <a:off x="122114" y="161365"/>
            <a:ext cx="10220634" cy="125864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defPPr>
              <a:defRPr lang="ru-RU"/>
            </a:defPPr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ru-RU" sz="4400" b="1" i="0" kern="1200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ru-RU">
                <a:solidFill>
                  <a:schemeClr val="tx2"/>
                </a:solidFill>
              </a:defRPr>
            </a:lvl2pPr>
            <a:lvl3pPr eaLnBrk="1" hangingPunct="1">
              <a:defRPr lang="ru-RU">
                <a:solidFill>
                  <a:schemeClr val="tx2"/>
                </a:solidFill>
              </a:defRPr>
            </a:lvl3pPr>
            <a:lvl4pPr eaLnBrk="1" hangingPunct="1">
              <a:defRPr lang="ru-RU">
                <a:solidFill>
                  <a:schemeClr val="tx2"/>
                </a:solidFill>
              </a:defRPr>
            </a:lvl4pPr>
            <a:lvl5pPr eaLnBrk="1" hangingPunct="1">
              <a:defRPr lang="ru-RU">
                <a:solidFill>
                  <a:schemeClr val="tx2"/>
                </a:solidFill>
              </a:defRPr>
            </a:lvl5pPr>
            <a:lvl6pPr eaLnBrk="1" hangingPunct="1">
              <a:defRPr lang="ru-RU">
                <a:solidFill>
                  <a:schemeClr val="tx2"/>
                </a:solidFill>
              </a:defRPr>
            </a:lvl6pPr>
            <a:lvl7pPr eaLnBrk="1" hangingPunct="1">
              <a:defRPr lang="ru-RU">
                <a:solidFill>
                  <a:schemeClr val="tx2"/>
                </a:solidFill>
              </a:defRPr>
            </a:lvl7pPr>
            <a:lvl8pPr eaLnBrk="1" hangingPunct="1">
              <a:defRPr lang="ru-RU">
                <a:solidFill>
                  <a:schemeClr val="tx2"/>
                </a:solidFill>
              </a:defRPr>
            </a:lvl8pPr>
            <a:lvl9pPr eaLnBrk="1" hangingPunct="1">
              <a:defRPr lang="ru-RU">
                <a:solidFill>
                  <a:schemeClr val="tx2"/>
                </a:solidFill>
              </a:defRPr>
            </a:lvl9pPr>
          </a:lstStyle>
          <a:p>
            <a:r>
              <a:rPr lang="ru-RU" dirty="0" smtClean="0"/>
              <a:t/>
            </a:r>
            <a:br>
              <a:rPr lang="ru-RU" dirty="0" smtClean="0"/>
            </a:br>
            <a:endParaRPr lang="ru-RU" sz="40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4942" y="1311507"/>
            <a:ext cx="68519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ДОСТИЖЕНИЯ ВСОШ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2114" y="2226452"/>
            <a:ext cx="76685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 algn="just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этап </a:t>
            </a:r>
            <a:r>
              <a:rPr 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ВсОШ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«Труд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победитель и призёры ученицы Ирбейской школы №1 (педагог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Свахина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О.П.)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161" y="3105933"/>
            <a:ext cx="1602811" cy="292552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0496" y="3105933"/>
            <a:ext cx="1535128" cy="293778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7255" y="3117444"/>
            <a:ext cx="1618440" cy="2914762"/>
          </a:xfrm>
          <a:prstGeom prst="rect">
            <a:avLst/>
          </a:prstGeom>
        </p:spPr>
      </p:pic>
      <p:sp>
        <p:nvSpPr>
          <p:cNvPr id="9" name="Овал 8"/>
          <p:cNvSpPr/>
          <p:nvPr/>
        </p:nvSpPr>
        <p:spPr>
          <a:xfrm>
            <a:off x="8360810" y="1134737"/>
            <a:ext cx="3629889" cy="1720816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ГИР «Талант и успех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20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Ирбейская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 № 1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94942" y="6043716"/>
            <a:ext cx="19143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Ящишина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Алина </a:t>
            </a:r>
          </a:p>
          <a:p>
            <a:pPr algn="ctr"/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победитель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596757" y="6089053"/>
            <a:ext cx="18295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Малицкая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Даша </a:t>
            </a:r>
          </a:p>
          <a:p>
            <a:pPr algn="ctr"/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призёр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810882" y="6089053"/>
            <a:ext cx="185743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Гаврилова Даша </a:t>
            </a:r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призёр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437484" y="3224594"/>
            <a:ext cx="4790722" cy="363340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Проблемы: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Низкий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достижений в большинстве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предметов,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кроме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Ограниченное количество школьников, включённых в ГИР «Талант и успех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Недостаток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разнообразия и охвата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дополнительным образованием 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отборочных муниципальных этапов перечневых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олимпиад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Недостаточная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и мотивация для победы в перечневых олимпиада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805346ED-721D-85EE-2F1B-A31D0912DE29}"/>
              </a:ext>
            </a:extLst>
          </p:cNvPr>
          <p:cNvSpPr txBox="1">
            <a:spLocks/>
          </p:cNvSpPr>
          <p:nvPr/>
        </p:nvSpPr>
        <p:spPr>
          <a:xfrm>
            <a:off x="290822" y="142504"/>
            <a:ext cx="11901178" cy="95034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defPPr>
              <a:defRPr lang="ru-RU"/>
            </a:defPPr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ru-RU" sz="4400" b="1" i="0" kern="1200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ru-RU">
                <a:solidFill>
                  <a:schemeClr val="tx2"/>
                </a:solidFill>
              </a:defRPr>
            </a:lvl2pPr>
            <a:lvl3pPr eaLnBrk="1" hangingPunct="1">
              <a:defRPr lang="ru-RU">
                <a:solidFill>
                  <a:schemeClr val="tx2"/>
                </a:solidFill>
              </a:defRPr>
            </a:lvl3pPr>
            <a:lvl4pPr eaLnBrk="1" hangingPunct="1">
              <a:defRPr lang="ru-RU">
                <a:solidFill>
                  <a:schemeClr val="tx2"/>
                </a:solidFill>
              </a:defRPr>
            </a:lvl4pPr>
            <a:lvl5pPr eaLnBrk="1" hangingPunct="1">
              <a:defRPr lang="ru-RU">
                <a:solidFill>
                  <a:schemeClr val="tx2"/>
                </a:solidFill>
              </a:defRPr>
            </a:lvl5pPr>
            <a:lvl6pPr eaLnBrk="1" hangingPunct="1">
              <a:defRPr lang="ru-RU">
                <a:solidFill>
                  <a:schemeClr val="tx2"/>
                </a:solidFill>
              </a:defRPr>
            </a:lvl6pPr>
            <a:lvl7pPr eaLnBrk="1" hangingPunct="1">
              <a:defRPr lang="ru-RU">
                <a:solidFill>
                  <a:schemeClr val="tx2"/>
                </a:solidFill>
              </a:defRPr>
            </a:lvl7pPr>
            <a:lvl8pPr eaLnBrk="1" hangingPunct="1">
              <a:defRPr lang="ru-RU">
                <a:solidFill>
                  <a:schemeClr val="tx2"/>
                </a:solidFill>
              </a:defRPr>
            </a:lvl8pPr>
            <a:lvl9pPr eaLnBrk="1" hangingPunct="1">
              <a:defRPr lang="ru-RU"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ОДАРЕННЫЕ ДЕТИ</a:t>
            </a:r>
          </a:p>
          <a:p>
            <a:pPr algn="ctr">
              <a:lnSpc>
                <a:spcPct val="100000"/>
              </a:lnSpc>
            </a:pP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способностей и талантов детей</a:t>
            </a:r>
            <a:endParaRPr lang="ru-RU" sz="32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762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3762" y="1338227"/>
            <a:ext cx="2041712" cy="670559"/>
          </a:xfrm>
        </p:spPr>
        <p:txBody>
          <a:bodyPr/>
          <a:lstStyle/>
          <a:p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775474" y="1828800"/>
            <a:ext cx="8832028" cy="4797911"/>
          </a:xfrm>
        </p:spPr>
        <p:txBody>
          <a:bodyPr>
            <a:normAutofit fontScale="70000" lnSpcReduction="20000"/>
          </a:bodyPr>
          <a:lstStyle/>
          <a:p>
            <a:pPr lvl="0" algn="just">
              <a:buFont typeface="Wingdings" panose="05000000000000000000" pitchFamily="2" charset="2"/>
              <a:buChar char="Ø"/>
            </a:pP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достроить преемственность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сопровождения способных детей при переходе от одной ступени обучения к другой (из детского сада в школу, из начальной школы в основную, а затем в среднюю, в том числе из одной ОО в другую);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позитивную динамику результатов детей в состязаниях и конкурсах за счет использования внешних ресурсов; 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внедрить системный подход к использованию внешних региональных ресурсов интенсивных школ, обеспечив - сопровождение мотивированных детей на уровне школы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расширить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спектр программ естественно-научной и технической направленностей; </a:t>
            </a:r>
            <a:endParaRPr lang="ru-RU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поддержку и распространение на территории муниципалитета лучших практик дополнительного образования;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большую адресность дополнительного образования, в том числе и посредством внедрения социального заказа как управленческого инструмента для формирования дополнительных категорий получателей сертификата, увеличения пула дополнительных общеразвивающих </a:t>
            </a: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</a:t>
            </a:r>
            <a:endParaRPr lang="ru-RU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ru-RU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ru-RU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05346ED-721D-85EE-2F1B-A31D0912DE29}"/>
              </a:ext>
            </a:extLst>
          </p:cNvPr>
          <p:cNvSpPr txBox="1">
            <a:spLocks/>
          </p:cNvSpPr>
          <p:nvPr/>
        </p:nvSpPr>
        <p:spPr>
          <a:xfrm>
            <a:off x="1" y="142504"/>
            <a:ext cx="12192000" cy="95034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defPPr>
              <a:defRPr lang="ru-RU"/>
            </a:defPPr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ru-RU" sz="4400" b="1" i="0" kern="1200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ru-RU">
                <a:solidFill>
                  <a:schemeClr val="tx2"/>
                </a:solidFill>
              </a:defRPr>
            </a:lvl2pPr>
            <a:lvl3pPr eaLnBrk="1" hangingPunct="1">
              <a:defRPr lang="ru-RU">
                <a:solidFill>
                  <a:schemeClr val="tx2"/>
                </a:solidFill>
              </a:defRPr>
            </a:lvl3pPr>
            <a:lvl4pPr eaLnBrk="1" hangingPunct="1">
              <a:defRPr lang="ru-RU">
                <a:solidFill>
                  <a:schemeClr val="tx2"/>
                </a:solidFill>
              </a:defRPr>
            </a:lvl4pPr>
            <a:lvl5pPr eaLnBrk="1" hangingPunct="1">
              <a:defRPr lang="ru-RU">
                <a:solidFill>
                  <a:schemeClr val="tx2"/>
                </a:solidFill>
              </a:defRPr>
            </a:lvl5pPr>
            <a:lvl6pPr eaLnBrk="1" hangingPunct="1">
              <a:defRPr lang="ru-RU">
                <a:solidFill>
                  <a:schemeClr val="tx2"/>
                </a:solidFill>
              </a:defRPr>
            </a:lvl6pPr>
            <a:lvl7pPr eaLnBrk="1" hangingPunct="1">
              <a:defRPr lang="ru-RU">
                <a:solidFill>
                  <a:schemeClr val="tx2"/>
                </a:solidFill>
              </a:defRPr>
            </a:lvl7pPr>
            <a:lvl8pPr eaLnBrk="1" hangingPunct="1">
              <a:defRPr lang="ru-RU">
                <a:solidFill>
                  <a:schemeClr val="tx2"/>
                </a:solidFill>
              </a:defRPr>
            </a:lvl8pPr>
            <a:lvl9pPr eaLnBrk="1" hangingPunct="1">
              <a:defRPr lang="ru-RU"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ОДАРЕННЫЕ ДЕТИ</a:t>
            </a:r>
          </a:p>
          <a:p>
            <a:pPr algn="ctr">
              <a:lnSpc>
                <a:spcPct val="100000"/>
              </a:lnSpc>
            </a:pP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способностей и талантов детей</a:t>
            </a:r>
            <a:endParaRPr lang="ru-RU" sz="32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164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4"/>
          <p:cNvSpPr>
            <a:spLocks noChangeArrowheads="1"/>
          </p:cNvSpPr>
          <p:nvPr/>
        </p:nvSpPr>
        <p:spPr bwMode="auto">
          <a:xfrm>
            <a:off x="0" y="58975"/>
            <a:ext cx="1214043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ru-RU" altLang="ru-RU" sz="32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ИНКЛЮЗИВНОЕ ОБРАЗОВАТЕЛЬНОЕ ПРОСТРАНСТВО</a:t>
            </a:r>
            <a:endParaRPr lang="ru-RU" altLang="ru-RU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767497"/>
            <a:ext cx="4883961" cy="9771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335 детей от 0 до 18 лет относятся к категории детей с ограниченными возможностями здоровья и детей-инвалидов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RU" dirty="0" smtClean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Прямоугольник 11"/>
          <p:cNvSpPr>
            <a:spLocks noChangeArrowheads="1"/>
          </p:cNvSpPr>
          <p:nvPr/>
        </p:nvSpPr>
        <p:spPr bwMode="auto">
          <a:xfrm>
            <a:off x="5069001" y="678813"/>
            <a:ext cx="6886399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just"/>
            <a:r>
              <a:rPr lang="ru-RU" alt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Зональный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отборочный этап конкурса профессиональных умений </a:t>
            </a:r>
            <a:r>
              <a:rPr lang="ru-RU" alt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«Лучший по профессии – 2025» 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по трудовому профилю «столярное дело» - </a:t>
            </a:r>
          </a:p>
          <a:p>
            <a:pPr algn="just"/>
            <a:r>
              <a:rPr lang="ru-RU" alt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3 место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alt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уч-ся Николаевской школы</a:t>
            </a:r>
            <a:endParaRPr lang="ru-RU" altLang="ru-RU" sz="1600" b="1" dirty="0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/>
          </p:nvPr>
        </p:nvGraphicFramePr>
        <p:xfrm>
          <a:off x="0" y="2247583"/>
          <a:ext cx="4756840" cy="25791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57497">
                  <a:extLst>
                    <a:ext uri="{9D8B030D-6E8A-4147-A177-3AD203B41FA5}">
                      <a16:colId xmlns:a16="http://schemas.microsoft.com/office/drawing/2014/main" val="3724727566"/>
                    </a:ext>
                  </a:extLst>
                </a:gridCol>
                <a:gridCol w="399015">
                  <a:extLst>
                    <a:ext uri="{9D8B030D-6E8A-4147-A177-3AD203B41FA5}">
                      <a16:colId xmlns:a16="http://schemas.microsoft.com/office/drawing/2014/main" val="550183541"/>
                    </a:ext>
                  </a:extLst>
                </a:gridCol>
                <a:gridCol w="602450">
                  <a:extLst>
                    <a:ext uri="{9D8B030D-6E8A-4147-A177-3AD203B41FA5}">
                      <a16:colId xmlns:a16="http://schemas.microsoft.com/office/drawing/2014/main" val="1672938825"/>
                    </a:ext>
                  </a:extLst>
                </a:gridCol>
                <a:gridCol w="643801">
                  <a:extLst>
                    <a:ext uri="{9D8B030D-6E8A-4147-A177-3AD203B41FA5}">
                      <a16:colId xmlns:a16="http://schemas.microsoft.com/office/drawing/2014/main" val="584878544"/>
                    </a:ext>
                  </a:extLst>
                </a:gridCol>
                <a:gridCol w="654077">
                  <a:extLst>
                    <a:ext uri="{9D8B030D-6E8A-4147-A177-3AD203B41FA5}">
                      <a16:colId xmlns:a16="http://schemas.microsoft.com/office/drawing/2014/main" val="821768608"/>
                    </a:ext>
                  </a:extLst>
                </a:gridCol>
              </a:tblGrid>
              <a:tr h="351360">
                <a:tc rowSpan="2">
                  <a:txBody>
                    <a:bodyPr/>
                    <a:lstStyle/>
                    <a:p>
                      <a:pPr indent="-698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Общее количество специалистов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(человек)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ставок 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755455"/>
                  </a:ext>
                </a:extLst>
              </a:tr>
              <a:tr h="2072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</a:t>
                      </a:r>
                      <a:endParaRPr lang="ru-RU" sz="14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ДОУ</a:t>
                      </a:r>
                      <a:endParaRPr lang="ru-RU" sz="14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</a:t>
                      </a:r>
                      <a:endParaRPr lang="ru-RU" sz="14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ДОУ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01721605"/>
                  </a:ext>
                </a:extLst>
              </a:tr>
              <a:tr h="217783">
                <a:tc>
                  <a:txBody>
                    <a:bodyPr/>
                    <a:lstStyle/>
                    <a:p>
                      <a:pPr indent="-698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узких специалистов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ru-RU" sz="14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ru-RU" sz="14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35,57</a:t>
                      </a:r>
                      <a:endParaRPr lang="ru-RU" sz="14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12,805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38351720"/>
                  </a:ext>
                </a:extLst>
              </a:tr>
              <a:tr h="355049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Учителя-дефектологи (</a:t>
                      </a:r>
                      <a:r>
                        <a:rPr lang="ru-RU" sz="1400" b="0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олигофренопедагоги</a:t>
                      </a:r>
                      <a:r>
                        <a:rPr lang="ru-RU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4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4,89</a:t>
                      </a:r>
                      <a:endParaRPr lang="ru-RU" sz="14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1,21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89827271"/>
                  </a:ext>
                </a:extLst>
              </a:tr>
              <a:tr h="176805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Учителя-логопеды</a:t>
                      </a:r>
                      <a:endParaRPr lang="ru-RU" sz="14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4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7,6</a:t>
                      </a:r>
                      <a:endParaRPr lang="ru-RU" sz="14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5,54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99002078"/>
                  </a:ext>
                </a:extLst>
              </a:tr>
              <a:tr h="256834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Педагоги-психологи</a:t>
                      </a:r>
                      <a:endParaRPr lang="ru-RU" sz="14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12,09</a:t>
                      </a:r>
                      <a:endParaRPr lang="ru-RU" sz="14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4,055</a:t>
                      </a:r>
                      <a:endParaRPr lang="ru-RU" sz="14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08682888"/>
                  </a:ext>
                </a:extLst>
              </a:tr>
              <a:tr h="205911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Социальные педагоги</a:t>
                      </a:r>
                      <a:endParaRPr lang="ru-RU" sz="14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10,41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68334010"/>
                  </a:ext>
                </a:extLst>
              </a:tr>
              <a:tr h="496014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0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Тьюторы</a:t>
                      </a:r>
                      <a:r>
                        <a:rPr lang="ru-RU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/ассистенты (помощники)</a:t>
                      </a:r>
                      <a:endParaRPr lang="ru-RU" sz="14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0,58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4378587"/>
                  </a:ext>
                </a:extLst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63560" y="5366733"/>
            <a:ext cx="4756840" cy="12249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Просветительская работа с </a:t>
            </a: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родителями </a:t>
            </a:r>
          </a:p>
          <a:p>
            <a:pPr marL="285750" indent="-285750" algn="just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ru-RU" sz="1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Ирбейский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д/с №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  <a:p>
            <a:pPr marL="285750" indent="-285750" algn="just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ru-RU" sz="1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Усть-Ярульский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д/с №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</a:p>
          <a:p>
            <a:pPr marL="285750" indent="-285750" algn="just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ru-RU" sz="1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Изумрудновский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д/с</a:t>
            </a:r>
            <a:endParaRPr lang="ru-RU" altLang="ru-R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9001" y="1493211"/>
            <a:ext cx="3190412" cy="2136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http://www.irbruo.ru/_nw/29/6917126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4805" y="1504861"/>
            <a:ext cx="3500595" cy="213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7"/>
          <p:cNvSpPr txBox="1">
            <a:spLocks noChangeArrowheads="1"/>
          </p:cNvSpPr>
          <p:nvPr/>
        </p:nvSpPr>
        <p:spPr bwMode="auto">
          <a:xfrm>
            <a:off x="4873303" y="3664526"/>
            <a:ext cx="376068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ru-RU" altLang="ru-RU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Грантовый</a:t>
            </a:r>
            <a:r>
              <a:rPr lang="ru-RU" alt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 Александровской СОШ «Инклюзивный туризм»  (100 тыс. </a:t>
            </a:r>
            <a:r>
              <a:rPr lang="ru-RU" alt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р.)</a:t>
            </a:r>
            <a:endParaRPr lang="ru-RU" altLang="ru-RU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6"/>
          <p:cNvSpPr>
            <a:spLocks noChangeArrowheads="1"/>
          </p:cNvSpPr>
          <p:nvPr/>
        </p:nvSpPr>
        <p:spPr bwMode="auto">
          <a:xfrm>
            <a:off x="8454656" y="3679460"/>
            <a:ext cx="351723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ru-RU" alt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чемпионат «</a:t>
            </a:r>
            <a:r>
              <a:rPr lang="ru-RU" altLang="ru-RU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Абилимпикс</a:t>
            </a:r>
            <a:r>
              <a:rPr lang="ru-RU" alt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pic>
        <p:nvPicPr>
          <p:cNvPr id="17" name="Picture 2" descr="http://www.irbruo.ru/_nw/29/1280097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8492" y="4183904"/>
            <a:ext cx="3190412" cy="2221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Прямоугольник 12"/>
          <p:cNvSpPr>
            <a:spLocks noChangeArrowheads="1"/>
          </p:cNvSpPr>
          <p:nvPr/>
        </p:nvSpPr>
        <p:spPr bwMode="auto">
          <a:xfrm>
            <a:off x="5195021" y="6322333"/>
            <a:ext cx="31172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ru-RU" alt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Районные соревнования </a:t>
            </a:r>
          </a:p>
          <a:p>
            <a:pPr algn="ctr"/>
            <a:r>
              <a:rPr lang="ru-RU" alt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"Быстрее! Выше! Сильнее!" </a:t>
            </a:r>
            <a:endParaRPr lang="ru-RU" altLang="ru-RU" sz="1400" b="1" dirty="0"/>
          </a:p>
        </p:txBody>
      </p:sp>
      <p:pic>
        <p:nvPicPr>
          <p:cNvPr id="19" name="Picture 6" descr="http://www.irbruo.ru/_nw/29/s5935662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9814" y="4211748"/>
            <a:ext cx="3533246" cy="2165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Прямоугольник 4"/>
          <p:cNvSpPr>
            <a:spLocks noChangeArrowheads="1"/>
          </p:cNvSpPr>
          <p:nvPr/>
        </p:nvSpPr>
        <p:spPr bwMode="auto">
          <a:xfrm>
            <a:off x="8062393" y="6370870"/>
            <a:ext cx="390949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ru-RU" alt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олимпиада по СБО «Мир вокруг нас»</a:t>
            </a:r>
          </a:p>
        </p:txBody>
      </p:sp>
    </p:spTree>
    <p:extLst>
      <p:ext uri="{BB962C8B-B14F-4D97-AF65-F5344CB8AC3E}">
        <p14:creationId xmlns:p14="http://schemas.microsoft.com/office/powerpoint/2010/main" val="4147614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106138031"/>
              </p:ext>
            </p:extLst>
          </p:nvPr>
        </p:nvGraphicFramePr>
        <p:xfrm>
          <a:off x="113638" y="874236"/>
          <a:ext cx="5661520" cy="3106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2118322"/>
              </p:ext>
            </p:extLst>
          </p:nvPr>
        </p:nvGraphicFramePr>
        <p:xfrm>
          <a:off x="896" y="3980336"/>
          <a:ext cx="5774261" cy="2877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3703410"/>
              </p:ext>
            </p:extLst>
          </p:nvPr>
        </p:nvGraphicFramePr>
        <p:xfrm>
          <a:off x="5871411" y="874236"/>
          <a:ext cx="6208293" cy="3106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002099"/>
              </p:ext>
            </p:extLst>
          </p:nvPr>
        </p:nvGraphicFramePr>
        <p:xfrm>
          <a:off x="5871411" y="3980336"/>
          <a:ext cx="6208293" cy="2877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7" name="Прямоугольник 14"/>
          <p:cNvSpPr>
            <a:spLocks noChangeArrowheads="1"/>
          </p:cNvSpPr>
          <p:nvPr/>
        </p:nvSpPr>
        <p:spPr bwMode="auto">
          <a:xfrm>
            <a:off x="0" y="108013"/>
            <a:ext cx="12192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ru-RU" altLang="ru-RU" sz="32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ИНКЛЮЗИВНОЕ ОБРАЗОВАТЕЛЬНОЕ ПРОСТРАНСТВО</a:t>
            </a:r>
            <a:endParaRPr lang="ru-RU" altLang="ru-RU" sz="32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262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1864425" y="571516"/>
            <a:ext cx="9630888" cy="710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/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Психолого-педагогическое сопровождение</a:t>
            </a:r>
            <a:endParaRPr lang="ru-RU" altLang="ru-RU" sz="28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247479" y="1768340"/>
            <a:ext cx="7448230" cy="363176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lvl1pPr indent="449263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just">
              <a:lnSpc>
                <a:spcPct val="115000"/>
              </a:lnSpc>
              <a:buFont typeface="Trebuchet MS" panose="020B0603020202020204" pitchFamily="34" charset="0"/>
              <a:buAutoNum type="arabicPeriod"/>
            </a:pPr>
            <a:r>
              <a:rPr lang="ru-RU" alt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МБУ </a:t>
            </a:r>
            <a:r>
              <a:rPr lang="ru-RU" alt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«Центр психолого-педагогической, медицинской и социальной помощи Ирбейского района</a:t>
            </a:r>
            <a:r>
              <a:rPr lang="ru-RU" alt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just">
              <a:lnSpc>
                <a:spcPct val="115000"/>
              </a:lnSpc>
              <a:buFont typeface="Trebuchet MS" panose="020B0603020202020204" pitchFamily="34" charset="0"/>
              <a:buAutoNum type="arabicPeriod"/>
            </a:pPr>
            <a:endParaRPr lang="ru-RU" altLang="ru-RU" sz="20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Font typeface="Trebuchet MS" panose="020B0603020202020204" pitchFamily="34" charset="0"/>
              <a:buAutoNum type="arabicPeriod"/>
            </a:pPr>
            <a:r>
              <a:rPr lang="ru-RU" alt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Маршрутизация </a:t>
            </a:r>
            <a:r>
              <a:rPr lang="ru-RU" alt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получения психолого-педагогической </a:t>
            </a:r>
            <a:r>
              <a:rPr lang="ru-RU" alt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помощи </a:t>
            </a:r>
          </a:p>
          <a:p>
            <a:pPr algn="just">
              <a:lnSpc>
                <a:spcPct val="115000"/>
              </a:lnSpc>
              <a:buFont typeface="Trebuchet MS" panose="020B0603020202020204" pitchFamily="34" charset="0"/>
              <a:buAutoNum type="arabicPeriod"/>
            </a:pPr>
            <a:endParaRPr lang="ru-RU" alt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Font typeface="Trebuchet MS" panose="020B0603020202020204" pitchFamily="34" charset="0"/>
              <a:buAutoNum type="arabicPeriod"/>
            </a:pPr>
            <a:r>
              <a:rPr lang="ru-RU" alt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Корректировка </a:t>
            </a:r>
            <a:r>
              <a:rPr lang="ru-RU" alt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муниципальной модели психологической службы </a:t>
            </a:r>
            <a:r>
              <a:rPr lang="ru-RU" alt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Плана </a:t>
            </a:r>
            <a:r>
              <a:rPr lang="ru-RU" alt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 по развитию психологической службы в системе общего образования на территории </a:t>
            </a:r>
            <a:r>
              <a:rPr lang="ru-RU" alt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Ирбейского</a:t>
            </a:r>
            <a:r>
              <a:rPr lang="ru-RU" alt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района</a:t>
            </a:r>
            <a:endParaRPr lang="ru-RU" alt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8" descr="https://sh-irbejskaya-r04.gosweb.gosuslugi.ru/netcat_files/175/2843/90f187e8_0714_41e9_8ebe_816010177dc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10" y="710784"/>
            <a:ext cx="2749217" cy="1976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6" descr="https://sh-irbejskaya-r04.gosweb.gosuslugi.ru/netcat_files/175/2843/2b1e85ed_28a6_44f5_9b6f_8825722f8a8c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09" y="2812678"/>
            <a:ext cx="2749217" cy="1930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10" y="4840022"/>
            <a:ext cx="2749216" cy="2017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14"/>
          <p:cNvSpPr>
            <a:spLocks noChangeArrowheads="1"/>
          </p:cNvSpPr>
          <p:nvPr/>
        </p:nvSpPr>
        <p:spPr bwMode="auto">
          <a:xfrm>
            <a:off x="53309" y="107491"/>
            <a:ext cx="1204170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ru-RU" altLang="ru-RU" sz="32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ИНКЛЮЗИВНОЕ ОБРАЗОВАТЕЛЬНОЕ ПРОСТРАНСТВО</a:t>
            </a:r>
            <a:endParaRPr lang="ru-RU" altLang="ru-RU" sz="32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2054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70016" y="177800"/>
            <a:ext cx="10402784" cy="831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</a:rPr>
              <a:t>Региональный мониторинг эффективности деятельности психологической службы в системе общего образования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</a:rPr>
              <a:t>(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</a:rPr>
              <a:t>2024 год)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4883933"/>
              </p:ext>
            </p:extLst>
          </p:nvPr>
        </p:nvGraphicFramePr>
        <p:xfrm>
          <a:off x="0" y="1146176"/>
          <a:ext cx="12192000" cy="57118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1843">
                  <a:extLst>
                    <a:ext uri="{9D8B030D-6E8A-4147-A177-3AD203B41FA5}">
                      <a16:colId xmlns:a16="http://schemas.microsoft.com/office/drawing/2014/main" val="1710945583"/>
                    </a:ext>
                  </a:extLst>
                </a:gridCol>
                <a:gridCol w="7827752">
                  <a:extLst>
                    <a:ext uri="{9D8B030D-6E8A-4147-A177-3AD203B41FA5}">
                      <a16:colId xmlns:a16="http://schemas.microsoft.com/office/drawing/2014/main" val="1485034095"/>
                    </a:ext>
                  </a:extLst>
                </a:gridCol>
                <a:gridCol w="2597910">
                  <a:extLst>
                    <a:ext uri="{9D8B030D-6E8A-4147-A177-3AD203B41FA5}">
                      <a16:colId xmlns:a16="http://schemas.microsoft.com/office/drawing/2014/main" val="3654041132"/>
                    </a:ext>
                  </a:extLst>
                </a:gridCol>
                <a:gridCol w="1394495">
                  <a:extLst>
                    <a:ext uri="{9D8B030D-6E8A-4147-A177-3AD203B41FA5}">
                      <a16:colId xmlns:a16="http://schemas.microsoft.com/office/drawing/2014/main" val="1405893704"/>
                    </a:ext>
                  </a:extLst>
                </a:gridCol>
              </a:tblGrid>
              <a:tr h="302710">
                <a:tc>
                  <a:txBody>
                    <a:bodyPr/>
                    <a:lstStyle/>
                    <a:p>
                      <a:pPr algn="ctr" fontAlgn="t"/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4" marR="5704" marT="5705" marB="0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4" marR="5704" marT="5705" marB="0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4" marR="5704" marT="5704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083335"/>
                  </a:ext>
                </a:extLst>
              </a:tr>
              <a:tr h="82875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4" marR="5704" marT="570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Критерии и параметры оценки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4" marR="5704" marT="570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Балл по параметру и уровень по критерию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4" marR="5704" marT="570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эффективности </a:t>
                      </a:r>
                      <a:r>
                        <a:rPr lang="ru-RU" sz="18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4" marR="5704" marT="570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9582362"/>
                  </a:ext>
                </a:extLst>
              </a:tr>
              <a:tr h="44536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4" marR="5704" marT="570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Качество психологической помощи участникам образовательных отношений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4" marR="5704" marT="570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Базовый уровень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4" marR="5704" marT="5705" marB="0">
                    <a:noFill/>
                  </a:tcPr>
                </a:tc>
                <a:tc rowSpan="8">
                  <a:txBody>
                    <a:bodyPr/>
                    <a:lstStyle/>
                    <a:p>
                      <a:pPr algn="ctr" fontAlgn="t"/>
                      <a:endParaRPr lang="ru-RU" sz="1800" b="1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t"/>
                      <a:endParaRPr lang="ru-RU" sz="1800" b="1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t"/>
                      <a:endParaRPr lang="ru-RU" sz="1800" b="1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t"/>
                      <a:endParaRPr lang="ru-RU" sz="1800" b="1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t"/>
                      <a:endParaRPr lang="ru-RU" sz="1800" b="1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t"/>
                      <a:endParaRPr lang="ru-RU" sz="1800" b="1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t"/>
                      <a:endParaRPr lang="ru-RU" sz="1800" b="1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t"/>
                      <a:r>
                        <a:rPr lang="ru-RU" sz="18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Средний </a:t>
                      </a:r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4" marR="5704" marT="570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0011213"/>
                  </a:ext>
                </a:extLst>
              </a:tr>
              <a:tr h="55440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1.1.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4" marR="5704" marT="570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деятельности психологической службы в системе общего образования и среднего профессионального образования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4" marR="5704" marT="570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4" marR="5704" marT="5705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850139"/>
                  </a:ext>
                </a:extLst>
              </a:tr>
              <a:tr h="88389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1.2.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4" marR="5704" marT="570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Квалификация и опыт педагогов-психологов, оказывающих психологическую помощь, в том числе экстренную и кризисную, в системе общего образования и среднего профессионального образования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4" marR="5704" marT="570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0,63</a:t>
                      </a:r>
                      <a:endParaRPr lang="ru-RU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4" marR="5704" marT="5705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0611363"/>
                  </a:ext>
                </a:extLst>
              </a:tr>
              <a:tr h="55440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1.3.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4" marR="5704" marT="570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Методическое обеспечение деятельности педагогов-психологов психологической службы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4" marR="5704" marT="570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0,50</a:t>
                      </a:r>
                      <a:endParaRPr lang="ru-RU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4" marR="5704" marT="5705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772048"/>
                  </a:ext>
                </a:extLst>
              </a:tr>
              <a:tr h="69067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1.4.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4" marR="5704" marT="570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Система оказания экстренной и кризисной психологической помощи в системе общего образования и среднего профессионального образования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4" marR="5704" marT="570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1,50</a:t>
                      </a:r>
                      <a:endParaRPr lang="ru-RU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4" marR="5704" marT="5705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51109"/>
                  </a:ext>
                </a:extLst>
              </a:tr>
              <a:tr h="55440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4" marR="5704" marT="570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Доступность психологической помощи участникам образовательных отношений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4" marR="5704" marT="570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Средний уровень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4" marR="5704" marT="5705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402873"/>
                  </a:ext>
                </a:extLst>
              </a:tr>
              <a:tr h="30271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2.1.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4" marR="5704" marT="570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Кадровый ресурс психологической службы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4" marR="5704" marT="570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4" marR="5704" marT="5705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3884539"/>
                  </a:ext>
                </a:extLst>
              </a:tr>
              <a:tr h="5945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2.2.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4" marR="5704" marT="570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Информационное обеспечение психологической службы в системе общего и среднего профессионального образования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4" marR="5704" marT="570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1,50</a:t>
                      </a:r>
                      <a:endParaRPr lang="ru-RU" sz="18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4" marR="5704" marT="5705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94801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4734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40096" y="1523520"/>
            <a:ext cx="160774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endParaRPr lang="ru-RU" sz="32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5"/>
          <p:cNvSpPr>
            <a:spLocks noChangeArrowheads="1"/>
          </p:cNvSpPr>
          <p:nvPr/>
        </p:nvSpPr>
        <p:spPr bwMode="auto">
          <a:xfrm>
            <a:off x="382537" y="2245364"/>
            <a:ext cx="104013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49263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повышение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квалификации педагогов-психологов, оказывающих психологическую помощь, в том числе экстренную и кризисную в системе общего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силить методическое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деятельности специалистов психологических служб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усилить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информационное обеспечение </a:t>
            </a:r>
            <a:endParaRPr lang="ru-RU" sz="2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продолжить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специальных условий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доступности ОО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14"/>
          <p:cNvSpPr>
            <a:spLocks noChangeArrowheads="1"/>
          </p:cNvSpPr>
          <p:nvPr/>
        </p:nvSpPr>
        <p:spPr bwMode="auto">
          <a:xfrm>
            <a:off x="0" y="411569"/>
            <a:ext cx="12192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ru-RU" altLang="ru-RU" sz="32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ИНКЛЮЗИВНОЕ ОБРАЗОВАТЕЛЬНОЕ ПРОСТРАНСТВО</a:t>
            </a:r>
            <a:endParaRPr lang="ru-RU" altLang="ru-RU" sz="32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5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6032" y="2609089"/>
            <a:ext cx="7473696" cy="28773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Кадровый потенциал сферы образования</a:t>
            </a:r>
            <a:endParaRPr lang="ru-RU" sz="44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7824" y="865632"/>
            <a:ext cx="22028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ВЫЗОВ № 5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https://avatars.mds.yandex.net/i?id=28fdb81994742ecfc2f8502b1776f8ff2f1984a4-3834231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393" y="4324145"/>
            <a:ext cx="4572000" cy="1781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912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1841480" cy="960120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Кадровый </a:t>
            </a:r>
            <a:r>
              <a:rPr lang="ru-RU" sz="3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 сферы </a:t>
            </a: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5"/>
          </p:nvPr>
        </p:nvSpPr>
        <p:spPr>
          <a:xfrm>
            <a:off x="658090" y="2286001"/>
            <a:ext cx="3162948" cy="4391890"/>
          </a:xfrm>
        </p:spPr>
        <p:txBody>
          <a:bodyPr>
            <a:normAutofit/>
          </a:bodyPr>
          <a:lstStyle/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Министерства просвещения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6 ноября 2024 г. N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779 «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утверждении перечня документов, подготовка которых осуществляется педагогическими работниками при реализации основных общеобразовательных программ, образовательных программ среднего профессионального образования» (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вступил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силу с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01.03.2025)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7243508"/>
              </p:ext>
            </p:extLst>
          </p:nvPr>
        </p:nvGraphicFramePr>
        <p:xfrm>
          <a:off x="4267200" y="1152143"/>
          <a:ext cx="7574280" cy="5047742"/>
        </p:xfrm>
        <a:graphic>
          <a:graphicData uri="http://schemas.openxmlformats.org/drawingml/2006/table">
            <a:tbl>
              <a:tblPr firstRow="1" firstCol="1" bandRow="1">
                <a:tableStyleId>{8A107856-5554-42FB-B03E-39F5DBC370BA}</a:tableStyleId>
              </a:tblPr>
              <a:tblGrid>
                <a:gridCol w="7574280">
                  <a:extLst>
                    <a:ext uri="{9D8B030D-6E8A-4147-A177-3AD203B41FA5}">
                      <a16:colId xmlns:a16="http://schemas.microsoft.com/office/drawing/2014/main" val="942320302"/>
                    </a:ext>
                  </a:extLst>
                </a:gridCol>
              </a:tblGrid>
              <a:tr h="91582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600" b="1" i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Документы</a:t>
                      </a:r>
                      <a:r>
                        <a:rPr lang="ru-RU" sz="16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подготовка которых осуществляется педагогическими работниками при реализации образовательных программ дошкольного образования</a:t>
                      </a:r>
                      <a:endParaRPr lang="ru-RU" sz="16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2806458"/>
                  </a:ext>
                </a:extLst>
              </a:tr>
              <a:tr h="29650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1.1.   Журнал </a:t>
                      </a:r>
                      <a:r>
                        <a:rPr lang="ru-RU" sz="16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посещаемости</a:t>
                      </a:r>
                      <a:endParaRPr lang="ru-RU" sz="16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644423"/>
                  </a:ext>
                </a:extLst>
              </a:tr>
              <a:tr h="29650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1.2.   Календарно-тематический </a:t>
                      </a:r>
                      <a:r>
                        <a:rPr lang="ru-RU" sz="16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6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2248729"/>
                  </a:ext>
                </a:extLst>
              </a:tr>
              <a:tr h="7846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Документы, подготовка которых осуществляется педагогическими работниками при реализации  образовательных программ начального общего, основного общего и среднего общего образования</a:t>
                      </a:r>
                      <a:endParaRPr lang="ru-RU" sz="16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CE4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8036746"/>
                  </a:ext>
                </a:extLst>
              </a:tr>
              <a:tr h="61443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2.1. Рабочая </a:t>
                      </a:r>
                      <a:r>
                        <a:rPr lang="ru-RU" sz="16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программа учебного предмета, учебного курса (в том числе внеурочной деятельности), учебного модуля</a:t>
                      </a:r>
                      <a:endParaRPr lang="ru-RU" sz="16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4435443"/>
                  </a:ext>
                </a:extLst>
              </a:tr>
              <a:tr h="29650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2.2.    Журнал </a:t>
                      </a:r>
                      <a:r>
                        <a:rPr lang="ru-RU" sz="16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учета успеваемости</a:t>
                      </a:r>
                      <a:endParaRPr lang="ru-RU" sz="16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8924982"/>
                  </a:ext>
                </a:extLst>
              </a:tr>
              <a:tr h="61443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2.3. Журнал </a:t>
                      </a:r>
                      <a:r>
                        <a:rPr lang="ru-RU" sz="16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внеурочной деятельности (для педагогических работников, осуществляющих внеурочную деятельность)</a:t>
                      </a:r>
                      <a:endParaRPr lang="ru-RU" sz="16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2993720"/>
                  </a:ext>
                </a:extLst>
              </a:tr>
              <a:tr h="61443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2.4. План </a:t>
                      </a:r>
                      <a:r>
                        <a:rPr lang="ru-RU" sz="16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воспитательной работы (для педагогических работников, осуществляющих функцию классного руководства)</a:t>
                      </a:r>
                      <a:endParaRPr lang="ru-RU" sz="16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9006451"/>
                  </a:ext>
                </a:extLst>
              </a:tr>
              <a:tr h="61443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2.5.</a:t>
                      </a:r>
                      <a:r>
                        <a:rPr lang="ru-RU" sz="1600" b="1" i="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i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Характеристика </a:t>
                      </a:r>
                      <a:r>
                        <a:rPr lang="ru-RU" sz="16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обучающегося (по запросу, для педагогических работников, осуществляющих функцию классного руководства)</a:t>
                      </a:r>
                      <a:endParaRPr lang="ru-RU" sz="16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3771813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66255" y="1152143"/>
            <a:ext cx="365478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Дебюрократизация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учительского труда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13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70688" y="0"/>
            <a:ext cx="12021312" cy="653143"/>
          </a:xfrm>
        </p:spPr>
        <p:txBody>
          <a:bodyPr/>
          <a:lstStyle/>
          <a:p>
            <a:pPr algn="ctr"/>
            <a:r>
              <a:rPr lang="ru-RU" sz="3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Кадровый потенциал сферы образования</a:t>
            </a:r>
          </a:p>
        </p:txBody>
      </p:sp>
      <p:sp>
        <p:nvSpPr>
          <p:cNvPr id="7" name="Объект 6"/>
          <p:cNvSpPr>
            <a:spLocks noGrp="1"/>
          </p:cNvSpPr>
          <p:nvPr>
            <p:ph sz="quarter" idx="14"/>
          </p:nvPr>
        </p:nvSpPr>
        <p:spPr>
          <a:xfrm>
            <a:off x="3265713" y="703304"/>
            <a:ext cx="8819409" cy="6154695"/>
          </a:xfrm>
        </p:spPr>
        <p:txBody>
          <a:bodyPr>
            <a:no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профессиональные организации педагогической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направленности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57% выпускников ППК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договоров на целевое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со студентами 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Ирбейская №1 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Ирбейская № 2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Маловская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Тальская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привлечение студентов для прохождения учебной практики в школах 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Ирбейская № 1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Маловская</a:t>
            </a:r>
          </a:p>
          <a:p>
            <a:pPr marL="0">
              <a:lnSpc>
                <a:spcPct val="150000"/>
              </a:lnSpc>
              <a:spcBef>
                <a:spcPts val="0"/>
              </a:spcBef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поддержки молодым специалистам 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единовременная выплата молодым специалистам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оплата транспортных расходов, общежития и учебных курсов для студентов,  заключивших      договора на целевое обучение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педагогического наставничества 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Ирбейская № 1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Ирбейская № 2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Николаевская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Тальская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Усть-Ярульская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Ирбейский д/с № 4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0" y="1591652"/>
            <a:ext cx="3040083" cy="466779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Комплекс 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мер по укомплектованию муниципальных </a:t>
            </a:r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ОО педагогами 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повышению качества их подготовки</a:t>
            </a:r>
            <a:endParaRPr lang="ru-RU" sz="24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5075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5346ED-721D-85EE-2F1B-A31D0912D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348" y="9538"/>
            <a:ext cx="11516887" cy="596104"/>
          </a:xfrm>
        </p:spPr>
        <p:txBody>
          <a:bodyPr rtlCol="0"/>
          <a:lstStyle>
            <a:defPPr>
              <a:defRPr lang="ru-RU"/>
            </a:defPPr>
          </a:lstStyle>
          <a:p>
            <a:pPr algn="ctr"/>
            <a:r>
              <a:rPr lang="ru-RU" sz="3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Кадровый потенциал сферы образования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5"/>
          </p:nvPr>
        </p:nvSpPr>
        <p:spPr>
          <a:xfrm>
            <a:off x="2111091" y="2192741"/>
            <a:ext cx="1295399" cy="155883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32" name="Picture 8" descr="https://sun9-87.userapi.com/s/v1/ig2/xhMoEQPDV5y975cDdCkoqjwDLTs8faTUAgdBkGByJfNJgukG9gj2CHdzOMOVwrtk9FbQ6VGKuAbhMBoagHhR3jQI.jpg?quality=95&amp;as=32x43,48x64,72x96,108x144,160x213,240x320,360x480,480x640,540x720,640x853,720x960,1080x1440,1280x1707,1440x1920,1620x2160&amp;from=bu&amp;u=J-8k0hnlHWUKui9v_eKH03xj6zIFzMVmfBiIU1yUbDE&amp;cs=1080x0"/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8" t="18896" r="3737" b="12364"/>
          <a:stretch/>
        </p:blipFill>
        <p:spPr bwMode="auto">
          <a:xfrm>
            <a:off x="270449" y="1100824"/>
            <a:ext cx="3406490" cy="3965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1543" y="5287510"/>
            <a:ext cx="36714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Свахина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О. П., </a:t>
            </a:r>
            <a:endParaRPr lang="ru-RU" b="1" dirty="0" smtClean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учитель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Ирбейской СОШ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№ 1,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Победитель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конкурсного </a:t>
            </a:r>
            <a:endParaRPr lang="ru-RU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отбора на присуждение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премий </a:t>
            </a:r>
            <a:endParaRPr lang="ru-RU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лучшим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учителям России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742944" y="5204411"/>
            <a:ext cx="4378168" cy="1685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Синельникова Т.А.,</a:t>
            </a:r>
          </a:p>
          <a:p>
            <a:pPr indent="449580" algn="ct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ЦПМС,</a:t>
            </a:r>
          </a:p>
          <a:p>
            <a:pPr indent="449580" algn="ct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Победитель </a:t>
            </a:r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XV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Всероссийского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конкурса</a:t>
            </a:r>
          </a:p>
          <a:p>
            <a:pPr indent="449580" algn="ct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«Учитель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здоровья России – 2024»</a:t>
            </a:r>
            <a:endParaRPr lang="ru-RU" sz="12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950631" y="5010512"/>
            <a:ext cx="434151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Трофимова П.В.,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 ДО Изумрудновской ООШ, Победитель краевого конкурса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Лучший педагог по обучению основам безопасного поведения на дорогах» 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0" name="Picture 6" descr="https://sun9-63.userapi.com/s/v1/ig2/kjZ0FRvCJC0_8PrxBIWumHrFkHWhRlxzQQGjn0KQb4mXl5P3D_D-R_tCXl1wRyFSqYRfNu4Vw1Q5MJFoFoDr5sdJ.jpg?quality=95&amp;as=32x57,48x85,72x128,108x192,160x285,240x427,360x640,480x854,540x961,640x1139,720x1281,1080x1921,1280x2277,1439x2560&amp;from=bu&amp;u=41z-9USPSG08bXiRL_fWVxNPGN7EfffhTK7V807oMPc&amp;cs=640x0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56" r="5227" b="10083"/>
          <a:stretch/>
        </p:blipFill>
        <p:spPr bwMode="auto">
          <a:xfrm>
            <a:off x="8865516" y="1146619"/>
            <a:ext cx="3107028" cy="3874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Изображение 7" descr="IMG_256"/>
          <p:cNvPicPr/>
          <p:nvPr/>
        </p:nvPicPr>
        <p:blipFill rotWithShape="1">
          <a:blip r:embed="rId5"/>
          <a:srcRect l="34710" t="7086" r="14255" b="792"/>
          <a:stretch/>
        </p:blipFill>
        <p:spPr>
          <a:xfrm>
            <a:off x="4450080" y="1207007"/>
            <a:ext cx="3035808" cy="3803505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438282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5346ED-721D-85EE-2F1B-A31D0912D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26" y="130629"/>
            <a:ext cx="11388437" cy="608207"/>
          </a:xfrm>
        </p:spPr>
        <p:txBody>
          <a:bodyPr rtlCol="0"/>
          <a:lstStyle>
            <a:defPPr>
              <a:defRPr lang="ru-RU"/>
            </a:defPPr>
          </a:lstStyle>
          <a:p>
            <a:pPr algn="ctr"/>
            <a:r>
              <a:rPr lang="ru-RU" sz="3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Кадровый потенциал сферы образования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5"/>
          </p:nvPr>
        </p:nvSpPr>
        <p:spPr>
          <a:xfrm>
            <a:off x="779641" y="1835278"/>
            <a:ext cx="1295399" cy="155883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https://sun9-39.userapi.com/s/v1/ig2/XptSlhoJg2JDa8heotI0nWZJX6KqXRSS_hTdRq-EMmyy9bEvRa2lrg_dwDC_f-M1uS9Afx2mdu86rVHcAKSXYExJ.jpg?quality=95&amp;as=32x43,48x64,72x96,108x144,160x213,240x320,360x480,480x640,540x720,640x853,720x960,960x1280&amp;from=bu&amp;u=OFjXHT_UIaH6DmxUdp-LcLCryVi5FVBvjBshEuua6WQ&amp;cs=960x0"/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0" t="10860" r="16386" b="17660"/>
          <a:stretch/>
        </p:blipFill>
        <p:spPr bwMode="auto">
          <a:xfrm>
            <a:off x="594359" y="1309183"/>
            <a:ext cx="2375263" cy="2952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781990" y="6454177"/>
            <a:ext cx="6096000" cy="390684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2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Объект 8"/>
          <p:cNvSpPr>
            <a:spLocks noGrp="1"/>
          </p:cNvSpPr>
          <p:nvPr>
            <p:ph sz="quarter" idx="16"/>
          </p:nvPr>
        </p:nvSpPr>
        <p:spPr>
          <a:xfrm>
            <a:off x="4279030" y="1309183"/>
            <a:ext cx="1216079" cy="85925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04800" y="4615543"/>
            <a:ext cx="266482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Мельникова О.В,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учитель-логопед</a:t>
            </a:r>
          </a:p>
          <a:p>
            <a:pPr algn="ctr"/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Усть-Ярульской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СОШ, финалист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краевого конкурса «Учитель-логопед»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rcRect l="24257" t="24103" r="48189" b="24763"/>
          <a:stretch/>
        </p:blipFill>
        <p:spPr>
          <a:xfrm>
            <a:off x="3703668" y="1309183"/>
            <a:ext cx="1988472" cy="295211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369847" y="4615543"/>
            <a:ext cx="265611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Можарова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А.А,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</a:t>
            </a:r>
          </a:p>
          <a:p>
            <a:pPr algn="ctr"/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Ирбейской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 №1, финалист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краевого конкурса «Учитель года Красноярского края»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2" descr="https://sun9-67.userapi.com/s/v1/if2/BqMmde8NgmsO4cwzxCwf9kRssfmeudwCicsvsC4yKt7-9hzEMKrtzf30mD-58PsVqpCpdv97dWwNvsJtOcunID5f.jpg?quality=95&amp;as=32x24,48x36,72x54,108x81,160x120,240x180,360x270,480x360,540x405,640x480,720x540,1080x810,1280x960,1440x1080,2560x1920&amp;from=bu&amp;cs=2560x0"/>
          <p:cNvPicPr>
            <a:picLocks noChangeAspect="1" noChangeArrowheads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63" t="19378" r="29364" b="15690"/>
          <a:stretch/>
        </p:blipFill>
        <p:spPr bwMode="auto">
          <a:xfrm>
            <a:off x="6494961" y="1316387"/>
            <a:ext cx="2029097" cy="2952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6214141" y="4615543"/>
            <a:ext cx="279935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Кононенко Н.Н,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 ДО 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Верхнеуринской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СОШ, финалист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краевого конкурса «Сердце отдаю детям»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https://sun9-51.userapi.com/s/v1/ig2/pYtvYr27-O4-I72XFiD0UJ-OfI9ikJ7W72Zf94xY93IoJIPW3A3636-EenXHVBA50ztmNBqP2otOI13WOBtTMdo0.jpg?quality=95&amp;as=32x33,48x49,72x74,108x111,160x164,240x246,360x368,480x491,540x553,640x655,720x737&amp;from=bu&amp;cs=720x0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48" t="41656" r="17204"/>
          <a:stretch/>
        </p:blipFill>
        <p:spPr bwMode="auto">
          <a:xfrm>
            <a:off x="9326880" y="1309183"/>
            <a:ext cx="2516777" cy="2887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9201676" y="4553732"/>
            <a:ext cx="2868404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Тосакова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Е.С.,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Николаевской СОШ, финалист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краевого конкурса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«Лучшая инклюзивная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школа» 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259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633A5-8BE3-D44D-57F3-2EF161376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46909" y="87517"/>
            <a:ext cx="9876312" cy="855022"/>
          </a:xfrm>
        </p:spPr>
        <p:txBody>
          <a:bodyPr/>
          <a:lstStyle/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Кадровый</a:t>
            </a:r>
            <a:r>
              <a:rPr lang="ru-RU" sz="3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потенциал сферы </a:t>
            </a: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Итоги 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заявочной кампании 2025 в </a:t>
            </a:r>
            <a:r>
              <a:rPr lang="ru-RU" sz="28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РАОП</a:t>
            </a:r>
            <a:endParaRPr lang="ru-RU" sz="2800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3504898"/>
              </p:ext>
            </p:extLst>
          </p:nvPr>
        </p:nvGraphicFramePr>
        <p:xfrm>
          <a:off x="-373869" y="1900911"/>
          <a:ext cx="7332609" cy="46966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Прямоугольная выноска 2"/>
          <p:cNvSpPr/>
          <p:nvPr/>
        </p:nvSpPr>
        <p:spPr>
          <a:xfrm>
            <a:off x="7660035" y="1938581"/>
            <a:ext cx="2196881" cy="1029903"/>
          </a:xfrm>
          <a:prstGeom prst="wedgeRectCallout">
            <a:avLst>
              <a:gd name="adj1" fmla="val -121347"/>
              <a:gd name="adj2" fmla="val 89162"/>
            </a:avLst>
          </a:prstGeom>
          <a:solidFill>
            <a:schemeClr val="accent2">
              <a:alpha val="5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МКУ «ММЦ» (2), </a:t>
            </a:r>
            <a:r>
              <a:rPr lang="ru-RU" sz="1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Ирбейская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№ 1 (2), </a:t>
            </a:r>
            <a:r>
              <a:rPr lang="ru-RU" sz="1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Изумрудновская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(1)</a:t>
            </a:r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ая выноска 3"/>
          <p:cNvSpPr/>
          <p:nvPr/>
        </p:nvSpPr>
        <p:spPr>
          <a:xfrm>
            <a:off x="5703086" y="5815591"/>
            <a:ext cx="3055390" cy="693019"/>
          </a:xfrm>
          <a:prstGeom prst="wedgeRectCallout">
            <a:avLst>
              <a:gd name="adj1" fmla="val -89351"/>
              <a:gd name="adj2" fmla="val -156598"/>
            </a:avLst>
          </a:prstGeom>
          <a:solidFill>
            <a:schemeClr val="accent3">
              <a:alpha val="5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Николаевская (1), </a:t>
            </a:r>
            <a:r>
              <a:rPr lang="ru-RU" sz="1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Тальская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(1), </a:t>
            </a:r>
            <a:r>
              <a:rPr lang="ru-RU" sz="1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Усть-Ярульская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(1)</a:t>
            </a:r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ая выноска 4"/>
          <p:cNvSpPr/>
          <p:nvPr/>
        </p:nvSpPr>
        <p:spPr>
          <a:xfrm>
            <a:off x="914399" y="1177870"/>
            <a:ext cx="3467596" cy="604435"/>
          </a:xfrm>
          <a:prstGeom prst="wedgeRectCallout">
            <a:avLst>
              <a:gd name="adj1" fmla="val 6843"/>
              <a:gd name="adj2" fmla="val 171262"/>
            </a:avLst>
          </a:prstGeom>
          <a:solidFill>
            <a:schemeClr val="accent4">
              <a:alpha val="3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Ирбейская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№ 1 (4), Николаевская (1), </a:t>
            </a:r>
            <a:r>
              <a:rPr lang="ru-RU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Ирбейский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д/с № 4 (2)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8476" y="3484446"/>
            <a:ext cx="3323741" cy="2079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02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4307" y="1479344"/>
            <a:ext cx="1917192" cy="550927"/>
          </a:xfrm>
        </p:spPr>
        <p:txBody>
          <a:bodyPr/>
          <a:lstStyle/>
          <a:p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805346ED-721D-85EE-2F1B-A31D0912DE29}"/>
              </a:ext>
            </a:extLst>
          </p:cNvPr>
          <p:cNvSpPr txBox="1">
            <a:spLocks/>
          </p:cNvSpPr>
          <p:nvPr/>
        </p:nvSpPr>
        <p:spPr>
          <a:xfrm>
            <a:off x="270624" y="53780"/>
            <a:ext cx="11270212" cy="79085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defPPr>
              <a:defRPr lang="ru-RU"/>
            </a:defPPr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ru-RU" sz="4400" b="1" i="0" kern="1200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lang="ru-RU">
                <a:solidFill>
                  <a:schemeClr val="tx2"/>
                </a:solidFill>
              </a:defRPr>
            </a:lvl2pPr>
            <a:lvl3pPr eaLnBrk="1" hangingPunct="1">
              <a:defRPr lang="ru-RU">
                <a:solidFill>
                  <a:schemeClr val="tx2"/>
                </a:solidFill>
              </a:defRPr>
            </a:lvl3pPr>
            <a:lvl4pPr eaLnBrk="1" hangingPunct="1">
              <a:defRPr lang="ru-RU">
                <a:solidFill>
                  <a:schemeClr val="tx2"/>
                </a:solidFill>
              </a:defRPr>
            </a:lvl4pPr>
            <a:lvl5pPr eaLnBrk="1" hangingPunct="1">
              <a:defRPr lang="ru-RU">
                <a:solidFill>
                  <a:schemeClr val="tx2"/>
                </a:solidFill>
              </a:defRPr>
            </a:lvl5pPr>
            <a:lvl6pPr eaLnBrk="1" hangingPunct="1">
              <a:defRPr lang="ru-RU">
                <a:solidFill>
                  <a:schemeClr val="tx2"/>
                </a:solidFill>
              </a:defRPr>
            </a:lvl6pPr>
            <a:lvl7pPr eaLnBrk="1" hangingPunct="1">
              <a:defRPr lang="ru-RU">
                <a:solidFill>
                  <a:schemeClr val="tx2"/>
                </a:solidFill>
              </a:defRPr>
            </a:lvl7pPr>
            <a:lvl8pPr eaLnBrk="1" hangingPunct="1">
              <a:defRPr lang="ru-RU">
                <a:solidFill>
                  <a:schemeClr val="tx2"/>
                </a:solidFill>
              </a:defRPr>
            </a:lvl8pPr>
            <a:lvl9pPr eaLnBrk="1" hangingPunct="1">
              <a:defRPr lang="ru-RU"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Кадровый потенциал сферы образования</a:t>
            </a:r>
            <a:endParaRPr lang="ru-RU" sz="36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40182" y="2030271"/>
            <a:ext cx="8548254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Обеспечить системную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работу по комплектованию педагогическими и управленческими кадрами с целью повышения качества образовательного процесса 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через:  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Реализацию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комплекса мер по привлечению и закреплению молодых 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специалистов.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Создание условий для продуктивного сотрудничества, обеспечивающего преемственность поколений педагогов, развитие наставнических 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практик. 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Гарантию условий для продуктивной профессиональной деятельности педагогических работников за счет устранения излишней регламентации (снижения бюрократической нагрузки) и оптимизации в организации учебного процесса.</a:t>
            </a:r>
            <a:endParaRPr lang="ru-RU" sz="2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1611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65103" y="475012"/>
            <a:ext cx="7907622" cy="826657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</a:t>
            </a:r>
            <a:endParaRPr lang="ru-RU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5"/>
          </p:nvPr>
        </p:nvSpPr>
        <p:spPr>
          <a:xfrm>
            <a:off x="594360" y="2676525"/>
            <a:ext cx="4711931" cy="2366530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Программно-проектный подход на основе данных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конкурс «Управленческая команда года»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Новые практики наставничества </a:t>
            </a:r>
            <a:r>
              <a:rPr lang="ru-RU" sz="2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управленческих команд: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Ирбейская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№1-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Степановская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885685" y="1485398"/>
            <a:ext cx="1738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Заделы:</a:t>
            </a:r>
            <a:endParaRPr lang="ru-RU" sz="32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65103" y="5226784"/>
            <a:ext cx="78832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Задача: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комплексный подход решения задач  во всех направлениях деятельности 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43" y="96126"/>
            <a:ext cx="2353260" cy="126198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6002" y="1932237"/>
            <a:ext cx="5319937" cy="2965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816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355274" cy="1260764"/>
          </a:xfrm>
          <a:prstGeom prst="rect">
            <a:avLst/>
          </a:prstGeom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2027247" y="1624301"/>
            <a:ext cx="5196915" cy="33575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ru-RU" altLang="ru-RU" sz="7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НОВЫМ УЧЕБНЫМ ГОДОМ!</a:t>
            </a:r>
          </a:p>
        </p:txBody>
      </p:sp>
      <p:pic>
        <p:nvPicPr>
          <p:cNvPr id="7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2965" y="2099789"/>
            <a:ext cx="3811864" cy="279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2832816" y="233675"/>
            <a:ext cx="7790213" cy="59373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августовский педагогический совет</a:t>
            </a:r>
          </a:p>
        </p:txBody>
      </p:sp>
    </p:spTree>
    <p:extLst>
      <p:ext uri="{BB962C8B-B14F-4D97-AF65-F5344CB8AC3E}">
        <p14:creationId xmlns:p14="http://schemas.microsoft.com/office/powerpoint/2010/main" val="4030079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ользовательская">
  <a:themeElements>
    <a:clrScheme name="Swiss">
      <a:dk1>
        <a:srgbClr val="000000"/>
      </a:dk1>
      <a:lt1>
        <a:srgbClr val="FFFFFF"/>
      </a:lt1>
      <a:dk2>
        <a:srgbClr val="E4E4E4"/>
      </a:dk2>
      <a:lt2>
        <a:srgbClr val="7CA655"/>
      </a:lt2>
      <a:accent1>
        <a:srgbClr val="A9D4DB"/>
      </a:accent1>
      <a:accent2>
        <a:srgbClr val="FBE284"/>
      </a:accent2>
      <a:accent3>
        <a:srgbClr val="4495A2"/>
      </a:accent3>
      <a:accent4>
        <a:srgbClr val="AA5881"/>
      </a:accent4>
      <a:accent5>
        <a:srgbClr val="E06742"/>
      </a:accent5>
      <a:accent6>
        <a:srgbClr val="F9D448"/>
      </a:accent6>
      <a:hlink>
        <a:srgbClr val="4495A2"/>
      </a:hlink>
      <a:folHlink>
        <a:srgbClr val="AA5881"/>
      </a:folHlink>
    </a:clrScheme>
    <a:fontScheme name="Custom 175">
      <a:majorFont>
        <a:latin typeface="Franklin Gothic Demi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78853419_Win32_SL_V5" id="{958D2C9E-948D-4354-BF9D-DF8AE3C2B240}" vid="{22D4A967-05D2-4D72-8594-54CFF3414833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6D24F1A-6251-4B9A-A918-7D6F3A8F7E2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A0FE134-9032-4C7F-BC57-C7DE3F833363}">
  <ds:schemaRefs>
    <ds:schemaRef ds:uri="230e9df3-be65-4c73-a93b-d1236ebd677e"/>
    <ds:schemaRef ds:uri="http://purl.org/dc/elements/1.1/"/>
    <ds:schemaRef ds:uri="16c05727-aa75-4e4a-9b5f-8a80a1165891"/>
    <ds:schemaRef ds:uri="http://purl.org/dc/dcmitype/"/>
    <ds:schemaRef ds:uri="http://schemas.microsoft.com/office/infopath/2007/PartnerControls"/>
    <ds:schemaRef ds:uri="http://purl.org/dc/terms/"/>
    <ds:schemaRef ds:uri="http://schemas.microsoft.com/office/2006/metadata/properties"/>
    <ds:schemaRef ds:uri="http://schemas.microsoft.com/office/2006/documentManagement/types"/>
    <ds:schemaRef ds:uri="http://schemas.microsoft.com/sharepoint/v3"/>
    <ds:schemaRef ds:uri="http://schemas.openxmlformats.org/package/2006/metadata/core-properties"/>
    <ds:schemaRef ds:uri="71af3243-3dd4-4a8d-8c0d-dd76da1f02a5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8A8ECD1-788F-484B-9043-D957FCFDF1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4697</Words>
  <Application>Microsoft Office PowerPoint</Application>
  <PresentationFormat>Широкоэкранный</PresentationFormat>
  <Paragraphs>928</Paragraphs>
  <Slides>58</Slides>
  <Notes>35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58</vt:i4>
      </vt:variant>
    </vt:vector>
  </HeadingPairs>
  <TitlesOfParts>
    <vt:vector size="69" baseType="lpstr">
      <vt:lpstr>Microsoft JhengHei</vt:lpstr>
      <vt:lpstr>Arial</vt:lpstr>
      <vt:lpstr>Calibri</vt:lpstr>
      <vt:lpstr>Courier New</vt:lpstr>
      <vt:lpstr>Franklin Gothic Book</vt:lpstr>
      <vt:lpstr>Franklin Gothic Demi</vt:lpstr>
      <vt:lpstr>Times New Roman</vt:lpstr>
      <vt:lpstr>Trebuchet MS</vt:lpstr>
      <vt:lpstr>Wingdings</vt:lpstr>
      <vt:lpstr>YS Text</vt:lpstr>
      <vt:lpstr>Пользовательская</vt:lpstr>
      <vt:lpstr>муниципальный августовский педагогический совет</vt:lpstr>
      <vt:lpstr>Презентация PowerPoint</vt:lpstr>
      <vt:lpstr>Презентация PowerPoint</vt:lpstr>
      <vt:lpstr>муниципальный августовский педагогический совет -2025</vt:lpstr>
      <vt:lpstr>Презентация PowerPoint</vt:lpstr>
      <vt:lpstr> Развитие воспитательного потенциала</vt:lpstr>
      <vt:lpstr> Развитие воспитательного потенциала</vt:lpstr>
      <vt:lpstr>Развитие воспитательного потенциала</vt:lpstr>
      <vt:lpstr>Развитие воспитательного потенциала</vt:lpstr>
      <vt:lpstr>Развитие воспитательного потенциала</vt:lpstr>
      <vt:lpstr>Развитие воспитательного потенциала</vt:lpstr>
      <vt:lpstr> Развитие воспитательного потенциала</vt:lpstr>
      <vt:lpstr>Презентация PowerPoint</vt:lpstr>
      <vt:lpstr>Приказ Минпросвещения России от 09.10.2024 № 704 «О внесении изменений в некоторые приказы Минпросвещения России, касающиеся федеральных образовательных программ НОО, ООО, СОО»</vt:lpstr>
      <vt:lpstr>Цифровая трансформация образования</vt:lpstr>
      <vt:lpstr>Презентация PowerPoint</vt:lpstr>
      <vt:lpstr>Обновление инфраструктуры</vt:lpstr>
      <vt:lpstr>Обновление инфраструктуры </vt:lpstr>
      <vt:lpstr>ДОШКОЛЬНОЕ ОБРАЗОВАНИЕ Образовательные результаты</vt:lpstr>
      <vt:lpstr>ОБЩЕЕ ОБРАЗОВАНИЕ Образовательные результаты ГИА 11 </vt:lpstr>
      <vt:lpstr>ОБЩЕЕ ОБРАЗОВАНИЕ Образовательные результаты ГИА 11 </vt:lpstr>
      <vt:lpstr>ОБЩЕЕ ОБРАЗОВАНИЕ  Образовательные результаты ГИА 9 </vt:lpstr>
      <vt:lpstr>ОБЩЕЕ ОБРАЗОВАНИЕ  Образовательные результаты ВПР</vt:lpstr>
      <vt:lpstr>ОБЩЕЕ ОБРАЗОВАНИЕ  Заделы повышения качества образовательных результатов</vt:lpstr>
      <vt:lpstr>Задачи:</vt:lpstr>
      <vt:lpstr>Презентация PowerPoint</vt:lpstr>
      <vt:lpstr>Выбор предметов ЕМО на ЕГЭ</vt:lpstr>
      <vt:lpstr>Курсы по углубленному изучению предметов ИМЗ КК ИРО на бюджетной основе</vt:lpstr>
      <vt:lpstr>Углубленное изучение предметов ЕМО  2025-26 (планы)     </vt:lpstr>
      <vt:lpstr>Углубленное изучение предметов ЕМО  2025-26 г (планы)     </vt:lpstr>
      <vt:lpstr>Качество естественно-математического образования</vt:lpstr>
      <vt:lpstr>Профессиональная ориентация школьников</vt:lpstr>
      <vt:lpstr>Профессиональная ориентация школьников</vt:lpstr>
      <vt:lpstr>Профессиональная ориентация школьников Конкурсное движение</vt:lpstr>
      <vt:lpstr>Профессиональная ориентация школьников Профклассы/группы</vt:lpstr>
      <vt:lpstr>Задачи: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Задачи: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Кадровый потенциал сферы образования  </vt:lpstr>
      <vt:lpstr>Кадровый потенциал сферы образования</vt:lpstr>
      <vt:lpstr>Кадровый потенциал сферы образования</vt:lpstr>
      <vt:lpstr>Кадровый потенциал сферы образования</vt:lpstr>
      <vt:lpstr>Кадровый потенциал сферы образования Итоги заявочной кампании 2025 в РАОП</vt:lpstr>
      <vt:lpstr>Задачи:</vt:lpstr>
      <vt:lpstr>Управление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2023-12-20T08:12:12Z</dcterms:created>
  <dcterms:modified xsi:type="dcterms:W3CDTF">2025-08-26T02:59:43Z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